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6" r:id="rId3"/>
    <p:sldId id="258" r:id="rId4"/>
    <p:sldId id="259" r:id="rId5"/>
    <p:sldId id="260" r:id="rId6"/>
    <p:sldId id="277" r:id="rId7"/>
    <p:sldId id="261" r:id="rId8"/>
    <p:sldId id="262" r:id="rId9"/>
    <p:sldId id="263" r:id="rId10"/>
    <p:sldId id="264" r:id="rId11"/>
    <p:sldId id="265" r:id="rId12"/>
    <p:sldId id="278" r:id="rId13"/>
    <p:sldId id="266" r:id="rId14"/>
    <p:sldId id="279" r:id="rId15"/>
    <p:sldId id="290" r:id="rId16"/>
    <p:sldId id="280" r:id="rId17"/>
    <p:sldId id="269" r:id="rId18"/>
    <p:sldId id="268" r:id="rId19"/>
    <p:sldId id="270" r:id="rId20"/>
    <p:sldId id="271" r:id="rId21"/>
    <p:sldId id="272" r:id="rId22"/>
    <p:sldId id="273" r:id="rId23"/>
    <p:sldId id="274" r:id="rId24"/>
    <p:sldId id="281" r:id="rId25"/>
    <p:sldId id="282" r:id="rId26"/>
    <p:sldId id="283" r:id="rId27"/>
    <p:sldId id="284" r:id="rId28"/>
    <p:sldId id="285" r:id="rId29"/>
    <p:sldId id="286" r:id="rId30"/>
    <p:sldId id="287" r:id="rId31"/>
    <p:sldId id="288" r:id="rId32"/>
    <p:sldId id="289" r:id="rId33"/>
  </p:sldIdLst>
  <p:sldSz cx="12192000" cy="6858000"/>
  <p:notesSz cx="6808788" cy="9940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6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nl-NL"/>
              <a:t>Klik om stijl te bewerken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nchor="ct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nl-NL"/>
              <a:t>Klik om stijl te bewerken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4/23/2023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a:t>Klik om stijl te bewerken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nl-NL"/>
              <a:t>Klik om stijl te bewerken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B61BEF0D-F0BB-DE4B-95CE-6DB70DBA9567}" type="datetimeFigureOut">
              <a:rPr lang="en-US" dirty="0"/>
              <a:pPr/>
              <a:t>4/23/2023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nl-NL"/>
              <a:t>Klik om stijl te bewerken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B61BEF0D-F0BB-DE4B-95CE-6DB70DBA9567}" type="datetimeFigureOut">
              <a:rPr lang="en-US" dirty="0"/>
              <a:pPr/>
              <a:t>4/23/2023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che 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Klikken om de tekststijl van het model te bewerken</a:t>
            </a:r>
          </a:p>
        </p:txBody>
      </p:sp>
      <p:sp>
        <p:nvSpPr>
          <p:cNvPr id="3" name="Date Placeholder 2"/>
          <p:cNvSpPr>
            <a:spLocks noGrp="1"/>
          </p:cNvSpPr>
          <p:nvPr>
            <p:ph type="dt" sz="half" idx="10"/>
          </p:nvPr>
        </p:nvSpPr>
        <p:spPr/>
        <p:txBody>
          <a:bodyPr/>
          <a:lstStyle/>
          <a:p>
            <a:fld id="{B61BEF0D-F0BB-DE4B-95CE-6DB70DBA9567}" type="datetimeFigureOut">
              <a:rPr lang="en-US" dirty="0"/>
              <a:pPr/>
              <a:t>4/23/2023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nl-NL"/>
              <a:t>Klik om stijl te bewerken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4/23/2023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nl-NL"/>
              <a:t>Klik om stijl te bewerken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Klikken om de tekststijl van het model te bewerken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4/23/2023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nl-NL"/>
              <a:t>Klik om stijl te bewerken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4/23/2023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nl-NL"/>
              <a:t>Klik om stijl te bewerken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nl-NL"/>
              <a:t>Klikken om de tekststijl van het model te bewerken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4/23/2023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nl-NL"/>
              <a:t>Klik om stijl te bewerken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nl-NL"/>
              <a:t>Klikken om de tekststijl van het model te bewerken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4/23/2023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ncho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4/23/2023</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‹nr.›</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C83346-5080-A71E-E113-9312B772F191}"/>
              </a:ext>
            </a:extLst>
          </p:cNvPr>
          <p:cNvSpPr>
            <a:spLocks noGrp="1"/>
          </p:cNvSpPr>
          <p:nvPr>
            <p:ph type="ctrTitle"/>
          </p:nvPr>
        </p:nvSpPr>
        <p:spPr>
          <a:xfrm>
            <a:off x="684212" y="196916"/>
            <a:ext cx="9287561" cy="1739767"/>
          </a:xfrm>
        </p:spPr>
        <p:txBody>
          <a:bodyPr/>
          <a:lstStyle/>
          <a:p>
            <a:r>
              <a:rPr lang="nl-BE" dirty="0"/>
              <a:t>OPLOSSINGSGERICHT OPVOEDEN, HOE DOE JE DAT?</a:t>
            </a:r>
          </a:p>
        </p:txBody>
      </p:sp>
      <p:pic>
        <p:nvPicPr>
          <p:cNvPr id="4" name="Afbeelding 3" descr="Multitasking Vrouw Met Kinderen Vectorvirus Vlakke Illustratie. Vrouw Die  Van Baby Op Telefoonzorg Spreken En Luisteren Op Zoon Vector Illustratie -  Illustration of huilen, leven: 205552108">
            <a:extLst>
              <a:ext uri="{FF2B5EF4-FFF2-40B4-BE49-F238E27FC236}">
                <a16:creationId xmlns:a16="http://schemas.microsoft.com/office/drawing/2014/main" id="{355689CA-A19A-EF46-450A-5BBEA3036D7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4212" y="2677302"/>
            <a:ext cx="5279750" cy="3433264"/>
          </a:xfrm>
          <a:prstGeom prst="rect">
            <a:avLst/>
          </a:prstGeom>
          <a:noFill/>
          <a:ln>
            <a:noFill/>
          </a:ln>
        </p:spPr>
      </p:pic>
    </p:spTree>
    <p:extLst>
      <p:ext uri="{BB962C8B-B14F-4D97-AF65-F5344CB8AC3E}">
        <p14:creationId xmlns:p14="http://schemas.microsoft.com/office/powerpoint/2010/main" val="3613402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109AC5-6605-97A9-FE90-203697B86FB6}"/>
              </a:ext>
            </a:extLst>
          </p:cNvPr>
          <p:cNvSpPr>
            <a:spLocks noGrp="1"/>
          </p:cNvSpPr>
          <p:nvPr>
            <p:ph type="title"/>
          </p:nvPr>
        </p:nvSpPr>
        <p:spPr>
          <a:xfrm>
            <a:off x="684213" y="685800"/>
            <a:ext cx="10058400" cy="353728"/>
          </a:xfrm>
        </p:spPr>
        <p:txBody>
          <a:bodyPr>
            <a:noAutofit/>
          </a:bodyPr>
          <a:lstStyle/>
          <a:p>
            <a:r>
              <a:rPr lang="nl-BE" dirty="0"/>
              <a:t>Wie Ben IK…</a:t>
            </a:r>
          </a:p>
        </p:txBody>
      </p:sp>
      <p:pic>
        <p:nvPicPr>
          <p:cNvPr id="4" name="Picture 2" descr="Annelies Vanpeteghem">
            <a:extLst>
              <a:ext uri="{FF2B5EF4-FFF2-40B4-BE49-F238E27FC236}">
                <a16:creationId xmlns:a16="http://schemas.microsoft.com/office/drawing/2014/main" id="{22A6E16C-EB56-64BA-D8C3-452F4AAC9A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2" y="1179611"/>
            <a:ext cx="5181600" cy="345094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lichtbaken">
            <a:extLst>
              <a:ext uri="{FF2B5EF4-FFF2-40B4-BE49-F238E27FC236}">
                <a16:creationId xmlns:a16="http://schemas.microsoft.com/office/drawing/2014/main" id="{7466C27E-7002-62AD-2A8A-6D89FE3DBB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2" y="5106889"/>
            <a:ext cx="3562350" cy="1143000"/>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a:extLst>
              <a:ext uri="{FF2B5EF4-FFF2-40B4-BE49-F238E27FC236}">
                <a16:creationId xmlns:a16="http://schemas.microsoft.com/office/drawing/2014/main" id="{12D6AA1C-3875-3230-011C-A0AFC2E2F8D2}"/>
              </a:ext>
            </a:extLst>
          </p:cNvPr>
          <p:cNvSpPr txBox="1"/>
          <p:nvPr/>
        </p:nvSpPr>
        <p:spPr>
          <a:xfrm>
            <a:off x="6326190" y="1179611"/>
            <a:ext cx="4925743" cy="5847755"/>
          </a:xfrm>
          <a:prstGeom prst="rect">
            <a:avLst/>
          </a:prstGeom>
          <a:noFill/>
        </p:spPr>
        <p:txBody>
          <a:bodyPr wrap="square" rtlCol="0">
            <a:spAutoFit/>
          </a:bodyPr>
          <a:lstStyle/>
          <a:p>
            <a:r>
              <a:rPr lang="nl-BE" sz="2000" b="1" dirty="0"/>
              <a:t>Vanpeteghem Annelies</a:t>
            </a:r>
          </a:p>
          <a:p>
            <a:endParaRPr lang="nl-BE" sz="2000" dirty="0"/>
          </a:p>
          <a:p>
            <a:r>
              <a:rPr lang="nl-BE" sz="2000" dirty="0"/>
              <a:t>Mama van 3 kinderen; Arthur, Colette &amp; Suzanne</a:t>
            </a:r>
          </a:p>
          <a:p>
            <a:endParaRPr lang="nl-BE" sz="2000" dirty="0"/>
          </a:p>
          <a:p>
            <a:r>
              <a:rPr lang="nl-BE" sz="2000" dirty="0"/>
              <a:t>Klinisch orthopedagoge en oplossingsgerichte psychotherapeute</a:t>
            </a:r>
          </a:p>
          <a:p>
            <a:endParaRPr lang="nl-BE" sz="2000" dirty="0"/>
          </a:p>
          <a:p>
            <a:r>
              <a:rPr lang="nl-BE" sz="2000" dirty="0"/>
              <a:t>Deeltijds werkzaam in </a:t>
            </a:r>
            <a:r>
              <a:rPr lang="nl-BE" sz="2000" dirty="0" err="1"/>
              <a:t>Dominiek</a:t>
            </a:r>
            <a:r>
              <a:rPr lang="nl-BE" sz="2000" dirty="0"/>
              <a:t> </a:t>
            </a:r>
            <a:r>
              <a:rPr lang="nl-BE" sz="2000" dirty="0" err="1"/>
              <a:t>Savio</a:t>
            </a:r>
            <a:r>
              <a:rPr lang="nl-BE" sz="2000" dirty="0"/>
              <a:t> en deeltijds werkzaam als zelfstandige in psychologenpraktijk lichtbaken in Oostnieuwkerke</a:t>
            </a:r>
          </a:p>
          <a:p>
            <a:endParaRPr lang="nl-BE" sz="2000" dirty="0"/>
          </a:p>
          <a:p>
            <a:r>
              <a:rPr lang="nl-BE" sz="2000" dirty="0"/>
              <a:t>Specifieke expertise: kinderen, jongeren en opvoedingsondersteuning</a:t>
            </a:r>
          </a:p>
          <a:p>
            <a:endParaRPr lang="nl-BE" dirty="0"/>
          </a:p>
          <a:p>
            <a:endParaRPr lang="nl-BE" dirty="0"/>
          </a:p>
          <a:p>
            <a:endParaRPr lang="nl-BE" dirty="0"/>
          </a:p>
        </p:txBody>
      </p:sp>
    </p:spTree>
    <p:extLst>
      <p:ext uri="{BB962C8B-B14F-4D97-AF65-F5344CB8AC3E}">
        <p14:creationId xmlns:p14="http://schemas.microsoft.com/office/powerpoint/2010/main" val="2874954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0ED8E6E-E953-F80C-FECD-B1064654183D}"/>
              </a:ext>
            </a:extLst>
          </p:cNvPr>
          <p:cNvSpPr>
            <a:spLocks noGrp="1"/>
          </p:cNvSpPr>
          <p:nvPr>
            <p:ph type="title"/>
          </p:nvPr>
        </p:nvSpPr>
        <p:spPr>
          <a:xfrm>
            <a:off x="577516" y="685800"/>
            <a:ext cx="10165097" cy="449981"/>
          </a:xfrm>
        </p:spPr>
        <p:txBody>
          <a:bodyPr>
            <a:normAutofit fontScale="90000"/>
          </a:bodyPr>
          <a:lstStyle/>
          <a:p>
            <a:r>
              <a:rPr lang="nl-BE" sz="3600" dirty="0"/>
              <a:t>INLEIDEND</a:t>
            </a:r>
            <a:r>
              <a:rPr lang="nl-BE" dirty="0"/>
              <a:t> </a:t>
            </a:r>
            <a:r>
              <a:rPr lang="nl-BE" sz="3600" dirty="0"/>
              <a:t>WOORDJE…</a:t>
            </a:r>
          </a:p>
        </p:txBody>
      </p:sp>
      <p:sp>
        <p:nvSpPr>
          <p:cNvPr id="5" name="Tijdelijke aanduiding voor tekst 4">
            <a:extLst>
              <a:ext uri="{FF2B5EF4-FFF2-40B4-BE49-F238E27FC236}">
                <a16:creationId xmlns:a16="http://schemas.microsoft.com/office/drawing/2014/main" id="{743FD6CA-3C38-1157-60E5-EFAF15522AB8}"/>
              </a:ext>
            </a:extLst>
          </p:cNvPr>
          <p:cNvSpPr>
            <a:spLocks noGrp="1"/>
          </p:cNvSpPr>
          <p:nvPr>
            <p:ph type="body" idx="1"/>
          </p:nvPr>
        </p:nvSpPr>
        <p:spPr>
          <a:xfrm>
            <a:off x="652747" y="1597794"/>
            <a:ext cx="6679114" cy="4858620"/>
          </a:xfrm>
        </p:spPr>
        <p:txBody>
          <a:bodyPr>
            <a:normAutofit lnSpcReduction="10000"/>
          </a:bodyPr>
          <a:lstStyle/>
          <a:p>
            <a:pPr algn="ctr">
              <a:lnSpc>
                <a:spcPct val="107000"/>
              </a:lnSpc>
              <a:spcAft>
                <a:spcPts val="800"/>
              </a:spcAft>
            </a:pPr>
            <a:r>
              <a:rPr lang="nl-BE" sz="1800" b="1" i="1" dirty="0">
                <a:effectLst/>
                <a:latin typeface="Bahnschrift Light SemiCondensed" panose="020B0502040204020203" pitchFamily="34" charset="0"/>
                <a:ea typeface="Calibri" panose="020F0502020204030204" pitchFamily="34" charset="0"/>
                <a:cs typeface="Times New Roman" panose="02020603050405020304" pitchFamily="18" charset="0"/>
              </a:rPr>
              <a:t>“Wanneer moet mijn kleuter naar bed ‘s avonds?”</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1800" b="1" i="1" dirty="0">
                <a:effectLst/>
                <a:latin typeface="Bahnschrift Light SemiCondensed" panose="020B0502040204020203" pitchFamily="34" charset="0"/>
                <a:ea typeface="Calibri" panose="020F0502020204030204" pitchFamily="34" charset="0"/>
                <a:cs typeface="Times New Roman" panose="02020603050405020304" pitchFamily="18" charset="0"/>
              </a:rPr>
              <a:t>“Broer en zus hebben constant ruzie, hoe reageer ik daar best op?”</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1800" b="1" i="1" dirty="0">
                <a:effectLst/>
                <a:latin typeface="Bahnschrift Light SemiCondensed" panose="020B0502040204020203" pitchFamily="34" charset="0"/>
                <a:ea typeface="Calibri" panose="020F0502020204030204" pitchFamily="34" charset="0"/>
                <a:cs typeface="Times New Roman" panose="02020603050405020304" pitchFamily="18" charset="0"/>
              </a:rPr>
              <a:t>“Mijn dochter zit vaak alleen op haar kamer, kan ik dit toelaten?</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1800" b="1" i="1" dirty="0">
                <a:effectLst/>
                <a:latin typeface="Bahnschrift Light SemiCondensed" panose="020B0502040204020203" pitchFamily="34" charset="0"/>
                <a:ea typeface="Calibri" panose="020F0502020204030204" pitchFamily="34" charset="0"/>
                <a:cs typeface="Times New Roman" panose="02020603050405020304" pitchFamily="18" charset="0"/>
              </a:rPr>
              <a:t>“Mijn zoon gamet heel veel, hoeveel uren mogen ze daar eigenlijk op?”</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1800" b="1" i="1" dirty="0">
                <a:effectLst/>
                <a:latin typeface="Bahnschrift Light SemiCondensed" panose="020B0502040204020203" pitchFamily="34" charset="0"/>
                <a:ea typeface="Calibri" panose="020F0502020204030204" pitchFamily="34" charset="0"/>
                <a:cs typeface="Times New Roman" panose="02020603050405020304" pitchFamily="18" charset="0"/>
              </a:rPr>
              <a:t>“Hoe kan ik mijn puber motiveren om te studeren?”</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1800" b="1" i="1" dirty="0">
                <a:effectLst/>
                <a:latin typeface="Bahnschrift Light SemiCondensed" panose="020B0502040204020203" pitchFamily="34" charset="0"/>
                <a:ea typeface="Calibri" panose="020F0502020204030204" pitchFamily="34" charset="0"/>
                <a:cs typeface="Times New Roman" panose="02020603050405020304" pitchFamily="18" charset="0"/>
              </a:rPr>
              <a:t>“Mijn kind spreekt niet veel over zijn gevoelens, hoe kan ik hem/haar hierbij helpen en met hem praten?”</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1800" b="1" i="1" dirty="0">
                <a:effectLst/>
                <a:latin typeface="Bahnschrift Light SemiCondensed" panose="020B0502040204020203" pitchFamily="34" charset="0"/>
                <a:ea typeface="Calibri" panose="020F0502020204030204" pitchFamily="34" charset="0"/>
                <a:cs typeface="Times New Roman" panose="02020603050405020304" pitchFamily="18" charset="0"/>
              </a:rPr>
              <a:t>“Mijn 17-jarige dochter heeft verdriet omwille van een stuk gelopen relatie, wanneer zal ze terug de oude zijn?”</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1800" b="1" i="1" dirty="0">
                <a:effectLst/>
                <a:latin typeface="Bahnschrift Light SemiCondensed" panose="020B0502040204020203" pitchFamily="34" charset="0"/>
                <a:ea typeface="Calibri" panose="020F0502020204030204" pitchFamily="34" charset="0"/>
                <a:cs typeface="Times New Roman" panose="02020603050405020304" pitchFamily="18" charset="0"/>
              </a:rPr>
              <a:t>“Mijn zoon tast graag de grenzen af, wanneer mag hij uitgaan naar een fuif?”</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nl-BE" sz="1800" b="1" i="1" dirty="0">
                <a:effectLst/>
                <a:latin typeface="Bahnschrift Light SemiCondensed" panose="020B0502040204020203" pitchFamily="34" charset="0"/>
                <a:ea typeface="Calibri" panose="020F0502020204030204" pitchFamily="34" charset="0"/>
                <a:cs typeface="Times New Roman" panose="02020603050405020304" pitchFamily="18" charset="0"/>
              </a:rPr>
              <a:t>“Mijn dochter heeft een echt ‘koptje’ hoe kan ik dit doorbreken?”</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l-BE" dirty="0"/>
          </a:p>
        </p:txBody>
      </p:sp>
      <p:pic>
        <p:nvPicPr>
          <p:cNvPr id="6" name="Afbeelding 5">
            <a:extLst>
              <a:ext uri="{FF2B5EF4-FFF2-40B4-BE49-F238E27FC236}">
                <a16:creationId xmlns:a16="http://schemas.microsoft.com/office/drawing/2014/main" id="{7B298D63-2DAF-4FF3-B069-821B3F6277E7}"/>
              </a:ext>
            </a:extLst>
          </p:cNvPr>
          <p:cNvPicPr>
            <a:picLocks noChangeAspect="1"/>
          </p:cNvPicPr>
          <p:nvPr/>
        </p:nvPicPr>
        <p:blipFill>
          <a:blip r:embed="rId2"/>
          <a:stretch>
            <a:fillRect/>
          </a:stretch>
        </p:blipFill>
        <p:spPr>
          <a:xfrm>
            <a:off x="7969718" y="1135781"/>
            <a:ext cx="2630504" cy="2038641"/>
          </a:xfrm>
          <a:prstGeom prst="rect">
            <a:avLst/>
          </a:prstGeom>
        </p:spPr>
      </p:pic>
      <p:pic>
        <p:nvPicPr>
          <p:cNvPr id="7" name="Afbeelding 6">
            <a:extLst>
              <a:ext uri="{FF2B5EF4-FFF2-40B4-BE49-F238E27FC236}">
                <a16:creationId xmlns:a16="http://schemas.microsoft.com/office/drawing/2014/main" id="{3AAC7EC5-0A46-AE13-8DCB-9F197FEC1F29}"/>
              </a:ext>
            </a:extLst>
          </p:cNvPr>
          <p:cNvPicPr>
            <a:picLocks noChangeAspect="1"/>
          </p:cNvPicPr>
          <p:nvPr/>
        </p:nvPicPr>
        <p:blipFill>
          <a:blip r:embed="rId3"/>
          <a:stretch>
            <a:fillRect/>
          </a:stretch>
        </p:blipFill>
        <p:spPr>
          <a:xfrm>
            <a:off x="8388617" y="3246588"/>
            <a:ext cx="2747812" cy="2747812"/>
          </a:xfrm>
          <a:prstGeom prst="rect">
            <a:avLst/>
          </a:prstGeom>
        </p:spPr>
      </p:pic>
    </p:spTree>
    <p:extLst>
      <p:ext uri="{BB962C8B-B14F-4D97-AF65-F5344CB8AC3E}">
        <p14:creationId xmlns:p14="http://schemas.microsoft.com/office/powerpoint/2010/main" val="1313300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54458C-1887-75DB-0DFD-4EBEDC2CECBB}"/>
              </a:ext>
            </a:extLst>
          </p:cNvPr>
          <p:cNvSpPr>
            <a:spLocks noGrp="1"/>
          </p:cNvSpPr>
          <p:nvPr>
            <p:ph type="title"/>
          </p:nvPr>
        </p:nvSpPr>
        <p:spPr>
          <a:xfrm>
            <a:off x="684213" y="685801"/>
            <a:ext cx="10058400" cy="517358"/>
          </a:xfrm>
        </p:spPr>
        <p:txBody>
          <a:bodyPr>
            <a:normAutofit fontScale="90000"/>
          </a:bodyPr>
          <a:lstStyle/>
          <a:p>
            <a:r>
              <a:rPr lang="nl-BE" sz="3600" dirty="0"/>
              <a:t>OPLOSSINGSGERICHT</a:t>
            </a:r>
            <a:r>
              <a:rPr lang="nl-BE" dirty="0"/>
              <a:t> </a:t>
            </a:r>
            <a:r>
              <a:rPr lang="nl-BE" sz="3600" dirty="0"/>
              <a:t>OPVOEDEN – BAGAGE…</a:t>
            </a:r>
          </a:p>
        </p:txBody>
      </p:sp>
      <p:sp>
        <p:nvSpPr>
          <p:cNvPr id="3" name="Tijdelijke aanduiding voor tekst 2">
            <a:extLst>
              <a:ext uri="{FF2B5EF4-FFF2-40B4-BE49-F238E27FC236}">
                <a16:creationId xmlns:a16="http://schemas.microsoft.com/office/drawing/2014/main" id="{EDF9BE7B-0091-9CEC-5107-56F693D13361}"/>
              </a:ext>
            </a:extLst>
          </p:cNvPr>
          <p:cNvSpPr>
            <a:spLocks noGrp="1"/>
          </p:cNvSpPr>
          <p:nvPr>
            <p:ph type="body" idx="1"/>
          </p:nvPr>
        </p:nvSpPr>
        <p:spPr>
          <a:xfrm>
            <a:off x="684212" y="1203159"/>
            <a:ext cx="8535988" cy="4791241"/>
          </a:xfrm>
        </p:spPr>
        <p:txBody>
          <a:bodyPr>
            <a:normAutofit/>
          </a:bodyPr>
          <a:lstStyle/>
          <a:p>
            <a:pPr marL="457200" indent="-457200">
              <a:buAutoNum type="arabicPeriod"/>
            </a:pPr>
            <a:r>
              <a:rPr lang="nl-BE" dirty="0">
                <a:solidFill>
                  <a:schemeClr val="tx1"/>
                </a:solidFill>
              </a:rPr>
              <a:t>Focus op wat goed loopt</a:t>
            </a:r>
          </a:p>
          <a:p>
            <a:pPr marL="457200" indent="-457200">
              <a:buAutoNum type="arabicPeriod"/>
            </a:pPr>
            <a:r>
              <a:rPr lang="nl-BE" dirty="0">
                <a:solidFill>
                  <a:schemeClr val="tx1"/>
                </a:solidFill>
              </a:rPr>
              <a:t>Luisteren in 2 richtingen</a:t>
            </a:r>
          </a:p>
          <a:p>
            <a:pPr marL="457200" indent="-457200">
              <a:buAutoNum type="arabicPeriod"/>
            </a:pPr>
            <a:r>
              <a:rPr lang="nl-BE" dirty="0">
                <a:solidFill>
                  <a:schemeClr val="tx1"/>
                </a:solidFill>
              </a:rPr>
              <a:t>Complimenteren en valoriseren</a:t>
            </a:r>
          </a:p>
          <a:p>
            <a:pPr marL="457200" indent="-457200">
              <a:buAutoNum type="arabicPeriod"/>
            </a:pPr>
            <a:r>
              <a:rPr lang="nl-BE" dirty="0">
                <a:solidFill>
                  <a:schemeClr val="tx1"/>
                </a:solidFill>
              </a:rPr>
              <a:t>Geef keuzes</a:t>
            </a:r>
          </a:p>
          <a:p>
            <a:pPr marL="457200" indent="-457200">
              <a:buAutoNum type="arabicPeriod"/>
            </a:pPr>
            <a:r>
              <a:rPr lang="nl-BE" dirty="0">
                <a:solidFill>
                  <a:schemeClr val="tx1"/>
                </a:solidFill>
              </a:rPr>
              <a:t>Grenzen met behoud van oplossinggerichte </a:t>
            </a:r>
            <a:r>
              <a:rPr lang="nl-BE" dirty="0" err="1">
                <a:solidFill>
                  <a:schemeClr val="tx1"/>
                </a:solidFill>
              </a:rPr>
              <a:t>mindset</a:t>
            </a:r>
            <a:endParaRPr lang="nl-BE" dirty="0">
              <a:solidFill>
                <a:schemeClr val="tx1"/>
              </a:solidFill>
            </a:endParaRPr>
          </a:p>
          <a:p>
            <a:pPr marL="457200" indent="-457200">
              <a:buAutoNum type="arabicPeriod"/>
            </a:pPr>
            <a:r>
              <a:rPr lang="nl-BE" dirty="0">
                <a:solidFill>
                  <a:schemeClr val="tx1"/>
                </a:solidFill>
              </a:rPr>
              <a:t>Zelfzorg</a:t>
            </a:r>
          </a:p>
        </p:txBody>
      </p:sp>
    </p:spTree>
    <p:extLst>
      <p:ext uri="{BB962C8B-B14F-4D97-AF65-F5344CB8AC3E}">
        <p14:creationId xmlns:p14="http://schemas.microsoft.com/office/powerpoint/2010/main" val="2393933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743E0D37-48C1-3233-2108-46F0EC1F5893}"/>
              </a:ext>
            </a:extLst>
          </p:cNvPr>
          <p:cNvSpPr>
            <a:spLocks noGrp="1"/>
          </p:cNvSpPr>
          <p:nvPr>
            <p:ph type="body" idx="1"/>
          </p:nvPr>
        </p:nvSpPr>
        <p:spPr>
          <a:xfrm>
            <a:off x="684212" y="1299411"/>
            <a:ext cx="8535988" cy="4694989"/>
          </a:xfrm>
        </p:spPr>
        <p:txBody>
          <a:bodyPr>
            <a:normAutofit/>
          </a:bodyPr>
          <a:lstStyle/>
          <a:p>
            <a:pPr marL="469900" algn="ctr">
              <a:lnSpc>
                <a:spcPct val="107000"/>
              </a:lnSpc>
            </a:pPr>
            <a:r>
              <a:rPr lang="nl-BE" sz="2800" b="0" dirty="0">
                <a:effectLst/>
                <a:latin typeface="Bahnschrift Light SemiCondensed" panose="020B0502040204020203" pitchFamily="34" charset="0"/>
                <a:ea typeface="Calibri" panose="020F0502020204030204" pitchFamily="34" charset="0"/>
                <a:cs typeface="Times New Roman" panose="02020603050405020304" pitchFamily="18" charset="0"/>
              </a:rPr>
              <a:t>5+5=10				6+7=13</a:t>
            </a:r>
            <a:endParaRPr lang="nl-BE" sz="2800" dirty="0">
              <a:effectLst/>
              <a:latin typeface="Calibri" panose="020F0502020204030204" pitchFamily="34" charset="0"/>
              <a:ea typeface="Calibri" panose="020F0502020204030204" pitchFamily="34" charset="0"/>
              <a:cs typeface="Times New Roman" panose="02020603050405020304" pitchFamily="18" charset="0"/>
            </a:endParaRPr>
          </a:p>
          <a:p>
            <a:pPr marL="469900" algn="ctr">
              <a:lnSpc>
                <a:spcPct val="107000"/>
              </a:lnSpc>
            </a:pPr>
            <a:r>
              <a:rPr lang="nl-BE" sz="2800" b="0" dirty="0">
                <a:effectLst/>
                <a:latin typeface="Bahnschrift Light SemiCondensed" panose="020B0502040204020203" pitchFamily="34" charset="0"/>
                <a:ea typeface="Calibri" panose="020F0502020204030204" pitchFamily="34" charset="0"/>
                <a:cs typeface="Times New Roman" panose="02020603050405020304" pitchFamily="18" charset="0"/>
              </a:rPr>
              <a:t>6+12=18				8+8=16</a:t>
            </a:r>
            <a:endParaRPr lang="nl-BE" sz="2800" dirty="0">
              <a:effectLst/>
              <a:latin typeface="Calibri" panose="020F0502020204030204" pitchFamily="34" charset="0"/>
              <a:ea typeface="Calibri" panose="020F0502020204030204" pitchFamily="34" charset="0"/>
              <a:cs typeface="Times New Roman" panose="02020603050405020304" pitchFamily="18" charset="0"/>
            </a:endParaRPr>
          </a:p>
          <a:p>
            <a:pPr marL="469900" algn="ctr">
              <a:lnSpc>
                <a:spcPct val="107000"/>
              </a:lnSpc>
            </a:pPr>
            <a:r>
              <a:rPr lang="nl-BE" sz="2800" b="0" dirty="0">
                <a:effectLst/>
                <a:latin typeface="Bahnschrift Light SemiCondensed" panose="020B0502040204020203" pitchFamily="34" charset="0"/>
                <a:ea typeface="Calibri" panose="020F0502020204030204" pitchFamily="34" charset="0"/>
                <a:cs typeface="Times New Roman" panose="02020603050405020304" pitchFamily="18" charset="0"/>
              </a:rPr>
              <a:t>7+4=12				      7+8=15</a:t>
            </a:r>
            <a:endParaRPr lang="nl-BE" sz="2800" dirty="0">
              <a:effectLst/>
              <a:latin typeface="Calibri" panose="020F0502020204030204" pitchFamily="34" charset="0"/>
              <a:ea typeface="Calibri" panose="020F0502020204030204" pitchFamily="34" charset="0"/>
              <a:cs typeface="Times New Roman" panose="02020603050405020304" pitchFamily="18" charset="0"/>
            </a:endParaRPr>
          </a:p>
          <a:p>
            <a:pPr marL="469900" algn="ctr">
              <a:lnSpc>
                <a:spcPct val="107000"/>
              </a:lnSpc>
            </a:pPr>
            <a:r>
              <a:rPr lang="nl-BE" sz="2800" b="0" dirty="0">
                <a:effectLst/>
                <a:latin typeface="Bahnschrift Light SemiCondensed" panose="020B0502040204020203" pitchFamily="34" charset="0"/>
                <a:ea typeface="Calibri" panose="020F0502020204030204" pitchFamily="34" charset="0"/>
                <a:cs typeface="Times New Roman" panose="02020603050405020304" pitchFamily="18" charset="0"/>
              </a:rPr>
              <a:t> 6+5=11				 12+5=17</a:t>
            </a:r>
            <a:endParaRPr lang="nl-BE" sz="2800" dirty="0">
              <a:effectLst/>
              <a:latin typeface="Calibri" panose="020F0502020204030204" pitchFamily="34" charset="0"/>
              <a:ea typeface="Calibri" panose="020F0502020204030204" pitchFamily="34" charset="0"/>
              <a:cs typeface="Times New Roman" panose="02020603050405020304" pitchFamily="18" charset="0"/>
            </a:endParaRPr>
          </a:p>
          <a:p>
            <a:pPr marL="469900" algn="ctr">
              <a:lnSpc>
                <a:spcPct val="107000"/>
              </a:lnSpc>
            </a:pPr>
            <a:r>
              <a:rPr lang="nl-BE" sz="2800" b="0" dirty="0">
                <a:effectLst/>
                <a:latin typeface="Bahnschrift Light SemiCondensed" panose="020B0502040204020203" pitchFamily="34" charset="0"/>
                <a:ea typeface="Calibri" panose="020F0502020204030204" pitchFamily="34" charset="0"/>
                <a:cs typeface="Times New Roman" panose="02020603050405020304" pitchFamily="18" charset="0"/>
              </a:rPr>
              <a:t>8+8=16		       		4+4=8</a:t>
            </a:r>
            <a:endParaRPr lang="nl-BE" sz="2800" dirty="0">
              <a:effectLst/>
              <a:latin typeface="Calibri" panose="020F0502020204030204" pitchFamily="34" charset="0"/>
              <a:ea typeface="Calibri" panose="020F0502020204030204" pitchFamily="34" charset="0"/>
              <a:cs typeface="Times New Roman" panose="02020603050405020304" pitchFamily="18" charset="0"/>
            </a:endParaRPr>
          </a:p>
          <a:p>
            <a:pPr marL="469900" algn="ctr">
              <a:lnSpc>
                <a:spcPct val="107000"/>
              </a:lnSpc>
              <a:spcAft>
                <a:spcPts val="800"/>
              </a:spcAft>
            </a:pPr>
            <a:r>
              <a:rPr lang="nl-BE" sz="2800" b="0" dirty="0">
                <a:effectLst/>
                <a:latin typeface="Bahnschrift Light SemiCondensed" panose="020B0502040204020203" pitchFamily="34" charset="0"/>
                <a:ea typeface="Calibri" panose="020F0502020204030204" pitchFamily="34" charset="0"/>
                <a:cs typeface="Times New Roman" panose="02020603050405020304" pitchFamily="18" charset="0"/>
              </a:rPr>
              <a:t> </a:t>
            </a:r>
            <a:endParaRPr lang="nl-BE"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nl-BE" dirty="0"/>
          </a:p>
        </p:txBody>
      </p:sp>
    </p:spTree>
    <p:extLst>
      <p:ext uri="{BB962C8B-B14F-4D97-AF65-F5344CB8AC3E}">
        <p14:creationId xmlns:p14="http://schemas.microsoft.com/office/powerpoint/2010/main" val="4091949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AA7303-ABD5-3897-DB86-6DD2091855B5}"/>
              </a:ext>
            </a:extLst>
          </p:cNvPr>
          <p:cNvSpPr>
            <a:spLocks noGrp="1"/>
          </p:cNvSpPr>
          <p:nvPr>
            <p:ph type="title"/>
          </p:nvPr>
        </p:nvSpPr>
        <p:spPr>
          <a:xfrm>
            <a:off x="684212" y="685800"/>
            <a:ext cx="10058401" cy="575109"/>
          </a:xfrm>
        </p:spPr>
        <p:txBody>
          <a:bodyPr>
            <a:noAutofit/>
          </a:bodyPr>
          <a:lstStyle/>
          <a:p>
            <a:r>
              <a:rPr lang="nl-BE" dirty="0"/>
              <a:t>FOCUS OP WAT GOED GAAT…</a:t>
            </a:r>
          </a:p>
        </p:txBody>
      </p:sp>
    </p:spTree>
    <p:extLst>
      <p:ext uri="{BB962C8B-B14F-4D97-AF65-F5344CB8AC3E}">
        <p14:creationId xmlns:p14="http://schemas.microsoft.com/office/powerpoint/2010/main" val="244953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chtendspits! Een energievreter - OpvoedWijs">
            <a:extLst>
              <a:ext uri="{FF2B5EF4-FFF2-40B4-BE49-F238E27FC236}">
                <a16:creationId xmlns:a16="http://schemas.microsoft.com/office/drawing/2014/main" id="{2A2B1A78-2426-1809-B7DF-F9A9B070C0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895" y="590120"/>
            <a:ext cx="3778130" cy="5329416"/>
          </a:xfrm>
          <a:prstGeom prst="rect">
            <a:avLst/>
          </a:prstGeom>
          <a:noFill/>
          <a:extLst>
            <a:ext uri="{909E8E84-426E-40DD-AFC4-6F175D3DCCD1}">
              <a14:hiddenFill xmlns:a14="http://schemas.microsoft.com/office/drawing/2010/main">
                <a:solidFill>
                  <a:srgbClr val="FFFFFF"/>
                </a:solidFill>
              </a14:hiddenFill>
            </a:ext>
          </a:extLst>
        </p:spPr>
      </p:pic>
      <p:sp>
        <p:nvSpPr>
          <p:cNvPr id="4" name="Tijdelijke aanduiding voor tekst 3">
            <a:extLst>
              <a:ext uri="{FF2B5EF4-FFF2-40B4-BE49-F238E27FC236}">
                <a16:creationId xmlns:a16="http://schemas.microsoft.com/office/drawing/2014/main" id="{F43AEF90-E1E8-3EE4-53AE-52A5BB88BC74}"/>
              </a:ext>
            </a:extLst>
          </p:cNvPr>
          <p:cNvSpPr>
            <a:spLocks noGrp="1"/>
          </p:cNvSpPr>
          <p:nvPr>
            <p:ph type="body" sz="half" idx="2"/>
          </p:nvPr>
        </p:nvSpPr>
        <p:spPr>
          <a:xfrm>
            <a:off x="4995511" y="2454442"/>
            <a:ext cx="5091765" cy="2371557"/>
          </a:xfrm>
        </p:spPr>
        <p:txBody>
          <a:bodyPr>
            <a:noAutofit/>
          </a:bodyPr>
          <a:lstStyle/>
          <a:p>
            <a:r>
              <a:rPr lang="nl-BE" sz="2000" dirty="0">
                <a:solidFill>
                  <a:schemeClr val="tx1"/>
                </a:solidFill>
              </a:rPr>
              <a:t>Denk in stilte na over hoe de ochtendsituatie met je kinderen deze morgen is verlopen? Zijn er momenten geweest dat je de focus hebt gelegd op wat goed liep?</a:t>
            </a:r>
          </a:p>
        </p:txBody>
      </p:sp>
      <p:pic>
        <p:nvPicPr>
          <p:cNvPr id="1028" name="Picture 4" descr="Free Vraagteken Vector - (11.182 Gratis downloads)">
            <a:extLst>
              <a:ext uri="{FF2B5EF4-FFF2-40B4-BE49-F238E27FC236}">
                <a16:creationId xmlns:a16="http://schemas.microsoft.com/office/drawing/2014/main" id="{37A700E7-9BDA-2CBD-DEA4-665446B555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1869" y="1002532"/>
            <a:ext cx="2144730" cy="1286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4807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ABE311-1B9B-127C-427C-9BE0CC32EDE0}"/>
              </a:ext>
            </a:extLst>
          </p:cNvPr>
          <p:cNvSpPr>
            <a:spLocks noGrp="1"/>
          </p:cNvSpPr>
          <p:nvPr>
            <p:ph type="title"/>
          </p:nvPr>
        </p:nvSpPr>
        <p:spPr>
          <a:xfrm>
            <a:off x="413887" y="685800"/>
            <a:ext cx="10328726" cy="921619"/>
          </a:xfrm>
        </p:spPr>
        <p:txBody>
          <a:bodyPr>
            <a:noAutofit/>
          </a:bodyPr>
          <a:lstStyle/>
          <a:p>
            <a:r>
              <a:rPr lang="nl-BE" dirty="0"/>
              <a:t>LUISTEREN IN 2 richtingen…</a:t>
            </a:r>
            <a:br>
              <a:rPr lang="nl-BE" dirty="0"/>
            </a:br>
            <a:endParaRPr lang="nl-BE" dirty="0"/>
          </a:p>
        </p:txBody>
      </p:sp>
      <p:sp>
        <p:nvSpPr>
          <p:cNvPr id="3" name="Tijdelijke aanduiding voor tekst 2">
            <a:extLst>
              <a:ext uri="{FF2B5EF4-FFF2-40B4-BE49-F238E27FC236}">
                <a16:creationId xmlns:a16="http://schemas.microsoft.com/office/drawing/2014/main" id="{A7EE18E4-FAE2-E959-7A9A-01CD0C7631EF}"/>
              </a:ext>
            </a:extLst>
          </p:cNvPr>
          <p:cNvSpPr>
            <a:spLocks noGrp="1"/>
          </p:cNvSpPr>
          <p:nvPr>
            <p:ph type="body" idx="1"/>
          </p:nvPr>
        </p:nvSpPr>
        <p:spPr>
          <a:xfrm>
            <a:off x="413887" y="2464069"/>
            <a:ext cx="9940482" cy="2579570"/>
          </a:xfrm>
        </p:spPr>
        <p:txBody>
          <a:bodyPr/>
          <a:lstStyle/>
          <a:p>
            <a:r>
              <a:rPr lang="nl-BE" sz="2400" dirty="0">
                <a:solidFill>
                  <a:schemeClr val="tx1"/>
                </a:solidFill>
              </a:rPr>
              <a:t>1. Ouders luisteren naar hun kinderen</a:t>
            </a:r>
          </a:p>
          <a:p>
            <a:endParaRPr lang="nl-BE" sz="2400" dirty="0">
              <a:solidFill>
                <a:schemeClr val="tx1"/>
              </a:solidFill>
            </a:endParaRPr>
          </a:p>
          <a:p>
            <a:r>
              <a:rPr lang="nl-BE" sz="2400" dirty="0">
                <a:solidFill>
                  <a:schemeClr val="tx1"/>
                </a:solidFill>
              </a:rPr>
              <a:t>2. Kinderen luisteren naar hun ouders</a:t>
            </a:r>
          </a:p>
          <a:p>
            <a:endParaRPr lang="nl-BE" dirty="0">
              <a:solidFill>
                <a:schemeClr val="tx1"/>
              </a:solidFill>
            </a:endParaRPr>
          </a:p>
          <a:p>
            <a:endParaRPr lang="nl-BE" dirty="0"/>
          </a:p>
        </p:txBody>
      </p:sp>
    </p:spTree>
    <p:extLst>
      <p:ext uri="{BB962C8B-B14F-4D97-AF65-F5344CB8AC3E}">
        <p14:creationId xmlns:p14="http://schemas.microsoft.com/office/powerpoint/2010/main" val="1441942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C2AF3604-A37F-7351-99D3-61E607E256C8}"/>
              </a:ext>
            </a:extLst>
          </p:cNvPr>
          <p:cNvSpPr>
            <a:spLocks noGrp="1"/>
          </p:cNvSpPr>
          <p:nvPr>
            <p:ph type="body" idx="4294967295"/>
          </p:nvPr>
        </p:nvSpPr>
        <p:spPr>
          <a:xfrm>
            <a:off x="0" y="106363"/>
            <a:ext cx="7467600" cy="1154112"/>
          </a:xfrm>
        </p:spPr>
        <p:txBody>
          <a:bodyPr>
            <a:normAutofit/>
          </a:bodyPr>
          <a:lstStyle/>
          <a:p>
            <a:endParaRPr lang="nl-BE" dirty="0"/>
          </a:p>
          <a:p>
            <a:endParaRPr lang="nl-BE" dirty="0"/>
          </a:p>
        </p:txBody>
      </p:sp>
      <p:sp>
        <p:nvSpPr>
          <p:cNvPr id="6" name="Tekstvak 5">
            <a:extLst>
              <a:ext uri="{FF2B5EF4-FFF2-40B4-BE49-F238E27FC236}">
                <a16:creationId xmlns:a16="http://schemas.microsoft.com/office/drawing/2014/main" id="{99A33609-7E8A-AA58-378A-631495DCBE7F}"/>
              </a:ext>
            </a:extLst>
          </p:cNvPr>
          <p:cNvSpPr txBox="1"/>
          <p:nvPr/>
        </p:nvSpPr>
        <p:spPr>
          <a:xfrm>
            <a:off x="4035287" y="622349"/>
            <a:ext cx="8686800" cy="369332"/>
          </a:xfrm>
          <a:prstGeom prst="rect">
            <a:avLst/>
          </a:prstGeom>
          <a:noFill/>
        </p:spPr>
        <p:txBody>
          <a:bodyPr wrap="square">
            <a:spAutoFit/>
          </a:bodyPr>
          <a:lstStyle/>
          <a:p>
            <a:r>
              <a:rPr lang="nl-NL" dirty="0"/>
              <a:t>‘</a:t>
            </a:r>
            <a:endParaRPr lang="nl-BE" dirty="0"/>
          </a:p>
        </p:txBody>
      </p:sp>
      <p:pic>
        <p:nvPicPr>
          <p:cNvPr id="2052" name="Picture 4">
            <a:extLst>
              <a:ext uri="{FF2B5EF4-FFF2-40B4-BE49-F238E27FC236}">
                <a16:creationId xmlns:a16="http://schemas.microsoft.com/office/drawing/2014/main" id="{08221F44-1E6B-6244-1F48-A61DFF6195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014" y="2028182"/>
            <a:ext cx="6211937" cy="3778257"/>
          </a:xfrm>
          <a:prstGeom prst="rect">
            <a:avLst/>
          </a:prstGeom>
          <a:noFill/>
          <a:extLst>
            <a:ext uri="{909E8E84-426E-40DD-AFC4-6F175D3DCCD1}">
              <a14:hiddenFill xmlns:a14="http://schemas.microsoft.com/office/drawing/2010/main">
                <a:solidFill>
                  <a:srgbClr val="FFFFFF"/>
                </a:solidFill>
              </a14:hiddenFill>
            </a:ext>
          </a:extLst>
        </p:spPr>
      </p:pic>
      <p:sp>
        <p:nvSpPr>
          <p:cNvPr id="9" name="Tekstvak 8">
            <a:extLst>
              <a:ext uri="{FF2B5EF4-FFF2-40B4-BE49-F238E27FC236}">
                <a16:creationId xmlns:a16="http://schemas.microsoft.com/office/drawing/2014/main" id="{506161DA-9A5A-01AB-FB1F-EF0941CA47C2}"/>
              </a:ext>
            </a:extLst>
          </p:cNvPr>
          <p:cNvSpPr txBox="1"/>
          <p:nvPr/>
        </p:nvSpPr>
        <p:spPr>
          <a:xfrm>
            <a:off x="539015" y="863601"/>
            <a:ext cx="8980369" cy="1015663"/>
          </a:xfrm>
          <a:prstGeom prst="rect">
            <a:avLst/>
          </a:prstGeom>
          <a:noFill/>
        </p:spPr>
        <p:txBody>
          <a:bodyPr wrap="square">
            <a:spAutoFit/>
          </a:bodyPr>
          <a:lstStyle/>
          <a:p>
            <a:r>
              <a:rPr lang="nl-BE" sz="2000" dirty="0"/>
              <a:t>Ouders luisteren naar hun kinderen </a:t>
            </a:r>
          </a:p>
          <a:p>
            <a:endParaRPr lang="nl-BE" sz="2000" dirty="0"/>
          </a:p>
          <a:p>
            <a:r>
              <a:rPr lang="nl-BE" sz="2000" dirty="0"/>
              <a:t>1. MAAK TIJD OM TE LUISTEREN</a:t>
            </a:r>
          </a:p>
        </p:txBody>
      </p:sp>
      <p:sp>
        <p:nvSpPr>
          <p:cNvPr id="11" name="Titel 10">
            <a:extLst>
              <a:ext uri="{FF2B5EF4-FFF2-40B4-BE49-F238E27FC236}">
                <a16:creationId xmlns:a16="http://schemas.microsoft.com/office/drawing/2014/main" id="{E89471B7-DFAD-D8D1-16CA-F182D1644860}"/>
              </a:ext>
            </a:extLst>
          </p:cNvPr>
          <p:cNvSpPr>
            <a:spLocks noGrp="1"/>
          </p:cNvSpPr>
          <p:nvPr>
            <p:ph type="title"/>
          </p:nvPr>
        </p:nvSpPr>
        <p:spPr>
          <a:xfrm>
            <a:off x="7334451" y="1749404"/>
            <a:ext cx="4100362" cy="4244996"/>
          </a:xfrm>
        </p:spPr>
        <p:txBody>
          <a:bodyPr>
            <a:normAutofit/>
          </a:bodyPr>
          <a:lstStyle/>
          <a:p>
            <a:r>
              <a:rPr lang="nl-BE" sz="2000" dirty="0"/>
              <a:t>Artikel de MORGEN, </a:t>
            </a:r>
            <a:r>
              <a:rPr lang="nl-BE" sz="2000" dirty="0" err="1"/>
              <a:t>JAnuARI</a:t>
            </a:r>
            <a:r>
              <a:rPr lang="nl-BE" sz="2000" dirty="0"/>
              <a:t> 2023.</a:t>
            </a:r>
            <a:br>
              <a:rPr lang="nl-BE" sz="2000" dirty="0"/>
            </a:br>
            <a:r>
              <a:rPr lang="nl-BE" sz="2000" dirty="0"/>
              <a:t>‘Nu even niet jongen, papa zit op zijn smartphone; ouders en hun schermgedrag.’</a:t>
            </a:r>
          </a:p>
        </p:txBody>
      </p:sp>
    </p:spTree>
    <p:extLst>
      <p:ext uri="{BB962C8B-B14F-4D97-AF65-F5344CB8AC3E}">
        <p14:creationId xmlns:p14="http://schemas.microsoft.com/office/powerpoint/2010/main" val="2639943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Free Vraagteken Vector - (11.182 Gratis downloads)">
            <a:extLst>
              <a:ext uri="{FF2B5EF4-FFF2-40B4-BE49-F238E27FC236}">
                <a16:creationId xmlns:a16="http://schemas.microsoft.com/office/drawing/2014/main" id="{483DAD82-01BB-BFBD-F2F0-0BCC0C6B4D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41869" y="1002532"/>
            <a:ext cx="2144730" cy="1286838"/>
          </a:xfrm>
          <a:prstGeom prst="rect">
            <a:avLst/>
          </a:prstGeom>
          <a:noFill/>
          <a:extLst>
            <a:ext uri="{909E8E84-426E-40DD-AFC4-6F175D3DCCD1}">
              <a14:hiddenFill xmlns:a14="http://schemas.microsoft.com/office/drawing/2010/main">
                <a:solidFill>
                  <a:srgbClr val="FFFFFF"/>
                </a:solidFill>
              </a14:hiddenFill>
            </a:ext>
          </a:extLst>
        </p:spPr>
      </p:pic>
      <p:sp>
        <p:nvSpPr>
          <p:cNvPr id="5" name="Tijdelijke aanduiding voor inhoud 4">
            <a:extLst>
              <a:ext uri="{FF2B5EF4-FFF2-40B4-BE49-F238E27FC236}">
                <a16:creationId xmlns:a16="http://schemas.microsoft.com/office/drawing/2014/main" id="{19E294BD-3333-26FF-956F-1B0B5EABF42C}"/>
              </a:ext>
            </a:extLst>
          </p:cNvPr>
          <p:cNvSpPr>
            <a:spLocks noGrp="1"/>
          </p:cNvSpPr>
          <p:nvPr>
            <p:ph idx="1"/>
          </p:nvPr>
        </p:nvSpPr>
        <p:spPr>
          <a:xfrm>
            <a:off x="847842" y="1241659"/>
            <a:ext cx="5764714" cy="3570973"/>
          </a:xfrm>
        </p:spPr>
        <p:txBody>
          <a:bodyPr>
            <a:normAutofit/>
          </a:bodyPr>
          <a:lstStyle/>
          <a:p>
            <a:pPr marL="0" indent="0">
              <a:buNone/>
            </a:pPr>
            <a:r>
              <a:rPr lang="nl-BE" dirty="0">
                <a:solidFill>
                  <a:schemeClr val="tx1"/>
                </a:solidFill>
              </a:rPr>
              <a:t>DENK IN STILTE NA OVER HOEVEEL WIJ NAAR ONZE KINDEREN LUISTEREN, ZONDER DAT WE MET IETS ANDERS BEZIG ZIJN…</a:t>
            </a:r>
          </a:p>
        </p:txBody>
      </p:sp>
    </p:spTree>
    <p:extLst>
      <p:ext uri="{BB962C8B-B14F-4D97-AF65-F5344CB8AC3E}">
        <p14:creationId xmlns:p14="http://schemas.microsoft.com/office/powerpoint/2010/main" val="3443865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E8D918FF-00C8-D2D3-C67F-206807E2BEF8}"/>
              </a:ext>
            </a:extLst>
          </p:cNvPr>
          <p:cNvSpPr>
            <a:spLocks noGrp="1"/>
          </p:cNvSpPr>
          <p:nvPr>
            <p:ph type="body" idx="1"/>
          </p:nvPr>
        </p:nvSpPr>
        <p:spPr>
          <a:xfrm>
            <a:off x="684212" y="1568918"/>
            <a:ext cx="6804243" cy="4425482"/>
          </a:xfrm>
        </p:spPr>
        <p:txBody>
          <a:bodyPr>
            <a:normAutofit/>
          </a:bodyPr>
          <a:lstStyle/>
          <a:p>
            <a:endParaRPr lang="nl-BE" dirty="0">
              <a:solidFill>
                <a:schemeClr val="tx1"/>
              </a:solidFill>
            </a:endParaRPr>
          </a:p>
        </p:txBody>
      </p:sp>
      <p:sp>
        <p:nvSpPr>
          <p:cNvPr id="6" name="Tekstvak 5">
            <a:extLst>
              <a:ext uri="{FF2B5EF4-FFF2-40B4-BE49-F238E27FC236}">
                <a16:creationId xmlns:a16="http://schemas.microsoft.com/office/drawing/2014/main" id="{C2E94550-3521-905E-2364-B762B80EBF81}"/>
              </a:ext>
            </a:extLst>
          </p:cNvPr>
          <p:cNvSpPr txBox="1"/>
          <p:nvPr/>
        </p:nvSpPr>
        <p:spPr>
          <a:xfrm>
            <a:off x="684212" y="964776"/>
            <a:ext cx="7024035" cy="1015663"/>
          </a:xfrm>
          <a:prstGeom prst="rect">
            <a:avLst/>
          </a:prstGeom>
          <a:noFill/>
        </p:spPr>
        <p:txBody>
          <a:bodyPr wrap="square">
            <a:spAutoFit/>
          </a:bodyPr>
          <a:lstStyle/>
          <a:p>
            <a:r>
              <a:rPr lang="nl-BE" sz="2000" dirty="0"/>
              <a:t>Ouders luisteren naar hun kinderen </a:t>
            </a:r>
          </a:p>
          <a:p>
            <a:endParaRPr lang="nl-BE" sz="2000" dirty="0"/>
          </a:p>
          <a:p>
            <a:r>
              <a:rPr lang="nl-BE" sz="2000" dirty="0"/>
              <a:t>2. Luister zonder te oordelen</a:t>
            </a:r>
          </a:p>
        </p:txBody>
      </p:sp>
    </p:spTree>
    <p:extLst>
      <p:ext uri="{BB962C8B-B14F-4D97-AF65-F5344CB8AC3E}">
        <p14:creationId xmlns:p14="http://schemas.microsoft.com/office/powerpoint/2010/main" val="2149432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117291-AFBB-26C6-C0B5-1D57871A4C51}"/>
              </a:ext>
            </a:extLst>
          </p:cNvPr>
          <p:cNvSpPr>
            <a:spLocks noGrp="1"/>
          </p:cNvSpPr>
          <p:nvPr>
            <p:ph type="title"/>
          </p:nvPr>
        </p:nvSpPr>
        <p:spPr/>
        <p:txBody>
          <a:bodyPr/>
          <a:lstStyle/>
          <a:p>
            <a:endParaRPr lang="nl-BE" dirty="0"/>
          </a:p>
        </p:txBody>
      </p:sp>
      <p:sp>
        <p:nvSpPr>
          <p:cNvPr id="3" name="Tijdelijke aanduiding voor tekst 2">
            <a:extLst>
              <a:ext uri="{FF2B5EF4-FFF2-40B4-BE49-F238E27FC236}">
                <a16:creationId xmlns:a16="http://schemas.microsoft.com/office/drawing/2014/main" id="{92EB840D-3D58-C63D-555B-CAB315454FC5}"/>
              </a:ext>
            </a:extLst>
          </p:cNvPr>
          <p:cNvSpPr>
            <a:spLocks noGrp="1"/>
          </p:cNvSpPr>
          <p:nvPr>
            <p:ph type="body" idx="1"/>
          </p:nvPr>
        </p:nvSpPr>
        <p:spPr>
          <a:xfrm>
            <a:off x="684212" y="3429000"/>
            <a:ext cx="8535987" cy="2565400"/>
          </a:xfrm>
        </p:spPr>
        <p:txBody>
          <a:bodyPr/>
          <a:lstStyle/>
          <a:p>
            <a:r>
              <a:rPr lang="nl-BE" dirty="0">
                <a:solidFill>
                  <a:schemeClr val="tx1"/>
                </a:solidFill>
              </a:rPr>
              <a:t>DENK IN STILTE NA OVER HOE HET VOELT ALS JE VAN EEN LASTIGE WERKDAG THUIS KOMT EN JE IETS VERTELT AAN JE PARTNER, WAT VERWACHT JE VAN JE PARTNER?</a:t>
            </a:r>
          </a:p>
          <a:p>
            <a:endParaRPr lang="nl-BE" dirty="0"/>
          </a:p>
        </p:txBody>
      </p:sp>
      <p:pic>
        <p:nvPicPr>
          <p:cNvPr id="4" name="Picture 4" descr="Free Vraagteken Vector - (11.182 Gratis downloads)">
            <a:extLst>
              <a:ext uri="{FF2B5EF4-FFF2-40B4-BE49-F238E27FC236}">
                <a16:creationId xmlns:a16="http://schemas.microsoft.com/office/drawing/2014/main" id="{B659511C-4E78-87F7-7049-E2C8BB2097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7373" y="1395663"/>
            <a:ext cx="2144730" cy="1286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730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a:extLst>
              <a:ext uri="{FF2B5EF4-FFF2-40B4-BE49-F238E27FC236}">
                <a16:creationId xmlns:a16="http://schemas.microsoft.com/office/drawing/2014/main" id="{2848C9C2-5027-EE9D-78B3-804BFED09F09}"/>
              </a:ext>
            </a:extLst>
          </p:cNvPr>
          <p:cNvSpPr txBox="1"/>
          <p:nvPr/>
        </p:nvSpPr>
        <p:spPr>
          <a:xfrm>
            <a:off x="493295" y="507576"/>
            <a:ext cx="6107228" cy="1015663"/>
          </a:xfrm>
          <a:prstGeom prst="rect">
            <a:avLst/>
          </a:prstGeom>
          <a:noFill/>
        </p:spPr>
        <p:txBody>
          <a:bodyPr wrap="square">
            <a:spAutoFit/>
          </a:bodyPr>
          <a:lstStyle/>
          <a:p>
            <a:r>
              <a:rPr lang="nl-BE" sz="2000" dirty="0"/>
              <a:t>Ouders luisteren naar hun kinderen </a:t>
            </a:r>
          </a:p>
          <a:p>
            <a:endParaRPr lang="nl-BE" sz="2000" dirty="0"/>
          </a:p>
          <a:p>
            <a:r>
              <a:rPr lang="nl-BE" sz="2000" dirty="0"/>
              <a:t>3. Stel goede vragen</a:t>
            </a:r>
          </a:p>
        </p:txBody>
      </p:sp>
      <p:sp>
        <p:nvSpPr>
          <p:cNvPr id="11" name="Tijdelijke aanduiding voor inhoud 10">
            <a:extLst>
              <a:ext uri="{FF2B5EF4-FFF2-40B4-BE49-F238E27FC236}">
                <a16:creationId xmlns:a16="http://schemas.microsoft.com/office/drawing/2014/main" id="{7B1E9B97-25CB-DC6B-BC57-183A02014A92}"/>
              </a:ext>
            </a:extLst>
          </p:cNvPr>
          <p:cNvSpPr>
            <a:spLocks noGrp="1"/>
          </p:cNvSpPr>
          <p:nvPr>
            <p:ph idx="1"/>
          </p:nvPr>
        </p:nvSpPr>
        <p:spPr>
          <a:xfrm>
            <a:off x="644893" y="1790299"/>
            <a:ext cx="8573719" cy="4263992"/>
          </a:xfrm>
        </p:spPr>
        <p:txBody>
          <a:bodyPr>
            <a:normAutofit fontScale="47500" lnSpcReduction="20000"/>
          </a:bodyPr>
          <a:lstStyle/>
          <a:p>
            <a:pPr algn="just"/>
            <a:r>
              <a:rPr lang="nl-BE" sz="4200" dirty="0">
                <a:solidFill>
                  <a:schemeClr val="tx1"/>
                </a:solidFill>
              </a:rPr>
              <a:t>Weet dat geen enkel kind graag over problemen praat. Ze kijken veel liever vooruit. Je moet  dus de moeilijkheden van je kind niet gaan analyseren.</a:t>
            </a:r>
          </a:p>
          <a:p>
            <a:pPr algn="just"/>
            <a:r>
              <a:rPr lang="nl-BE" sz="4200" dirty="0">
                <a:solidFill>
                  <a:schemeClr val="tx1"/>
                </a:solidFill>
              </a:rPr>
              <a:t>Mag ik dan nooit over de moeilijkheden bij mijn kind babbelen? Jawel, dit om hen de nodige erkenning te geven, weet wel hoe langer en hoe dieper je over het probleem gaat praten, hoe meer je indruk wekt dat jij met de oplossing zal komen.</a:t>
            </a:r>
          </a:p>
          <a:p>
            <a:pPr algn="just"/>
            <a:endParaRPr lang="nl-BE" sz="4200" dirty="0">
              <a:solidFill>
                <a:schemeClr val="tx1"/>
              </a:solidFill>
            </a:endParaRPr>
          </a:p>
          <a:p>
            <a:pPr algn="just"/>
            <a:r>
              <a:rPr lang="nl-BE" sz="4200" dirty="0">
                <a:solidFill>
                  <a:schemeClr val="tx1"/>
                </a:solidFill>
              </a:rPr>
              <a:t>Een oplossingsgerichte vraag is een open vraag die begint met wanneer, hoe, wie of wat en die focust op wat werkt in het leven van een kind of jongere.</a:t>
            </a:r>
          </a:p>
          <a:p>
            <a:pPr algn="just"/>
            <a:r>
              <a:rPr lang="nl-BE" sz="4200" dirty="0">
                <a:solidFill>
                  <a:schemeClr val="tx1"/>
                </a:solidFill>
              </a:rPr>
              <a:t>We proberen zo weinig mogelijk </a:t>
            </a:r>
            <a:r>
              <a:rPr lang="nl-BE" sz="4200" dirty="0" err="1">
                <a:solidFill>
                  <a:schemeClr val="tx1"/>
                </a:solidFill>
              </a:rPr>
              <a:t>waarom-vragen</a:t>
            </a:r>
            <a:r>
              <a:rPr lang="nl-BE" sz="4200" dirty="0">
                <a:solidFill>
                  <a:schemeClr val="tx1"/>
                </a:solidFill>
              </a:rPr>
              <a:t> te stellen. Bij de </a:t>
            </a:r>
            <a:r>
              <a:rPr lang="nl-BE" sz="4200" dirty="0" err="1">
                <a:solidFill>
                  <a:schemeClr val="tx1"/>
                </a:solidFill>
              </a:rPr>
              <a:t>waarom-vraag</a:t>
            </a:r>
            <a:r>
              <a:rPr lang="nl-BE" sz="4200" dirty="0">
                <a:solidFill>
                  <a:schemeClr val="tx1"/>
                </a:solidFill>
              </a:rPr>
              <a:t> ligt de oorzaak op de oorzaak van iets wat mis is.</a:t>
            </a:r>
          </a:p>
          <a:p>
            <a:pPr algn="just"/>
            <a:endParaRPr lang="nl-BE" sz="2900" dirty="0">
              <a:solidFill>
                <a:schemeClr val="tx1"/>
              </a:solidFill>
            </a:endParaRPr>
          </a:p>
          <a:p>
            <a:pPr algn="just"/>
            <a:endParaRPr lang="nl-BE" sz="2900" dirty="0">
              <a:solidFill>
                <a:schemeClr val="tx1"/>
              </a:solidFill>
            </a:endParaRPr>
          </a:p>
          <a:p>
            <a:endParaRPr lang="nl-BE" dirty="0"/>
          </a:p>
        </p:txBody>
      </p:sp>
    </p:spTree>
    <p:extLst>
      <p:ext uri="{BB962C8B-B14F-4D97-AF65-F5344CB8AC3E}">
        <p14:creationId xmlns:p14="http://schemas.microsoft.com/office/powerpoint/2010/main" val="3042638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9CBCECF2-F8E4-D485-0697-154696EF2919}"/>
              </a:ext>
            </a:extLst>
          </p:cNvPr>
          <p:cNvPicPr>
            <a:picLocks noChangeAspect="1"/>
          </p:cNvPicPr>
          <p:nvPr/>
        </p:nvPicPr>
        <p:blipFill rotWithShape="1">
          <a:blip r:embed="rId2"/>
          <a:srcRect l="34579" t="17188" r="34394" b="9516"/>
          <a:stretch/>
        </p:blipFill>
        <p:spPr>
          <a:xfrm>
            <a:off x="2858702" y="0"/>
            <a:ext cx="5592278" cy="6800470"/>
          </a:xfrm>
          <a:prstGeom prst="rect">
            <a:avLst/>
          </a:prstGeom>
        </p:spPr>
      </p:pic>
    </p:spTree>
    <p:extLst>
      <p:ext uri="{BB962C8B-B14F-4D97-AF65-F5344CB8AC3E}">
        <p14:creationId xmlns:p14="http://schemas.microsoft.com/office/powerpoint/2010/main" val="1829392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647DB114-DDF4-EC26-2AF0-B973FF3491F5}"/>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3779855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44B5C9F4-D80E-D685-DAC6-71AC0EE0503B}"/>
              </a:ext>
            </a:extLst>
          </p:cNvPr>
          <p:cNvSpPr txBox="1"/>
          <p:nvPr/>
        </p:nvSpPr>
        <p:spPr>
          <a:xfrm>
            <a:off x="2261936" y="269506"/>
            <a:ext cx="6939815" cy="5170646"/>
          </a:xfrm>
          <a:prstGeom prst="rect">
            <a:avLst/>
          </a:prstGeom>
          <a:noFill/>
        </p:spPr>
        <p:txBody>
          <a:bodyPr wrap="square">
            <a:spAutoFit/>
          </a:bodyPr>
          <a:lstStyle/>
          <a:p>
            <a:pPr algn="ctr"/>
            <a:r>
              <a:rPr lang="nl-BE" dirty="0">
                <a:solidFill>
                  <a:srgbClr val="FF0000"/>
                </a:solidFill>
              </a:rPr>
              <a:t>WONDERVRAAG</a:t>
            </a:r>
          </a:p>
          <a:p>
            <a:pPr algn="ctr"/>
            <a:endParaRPr lang="nl-BE" dirty="0"/>
          </a:p>
          <a:p>
            <a:pPr algn="ctr"/>
            <a:endParaRPr lang="nl-BE" dirty="0"/>
          </a:p>
          <a:p>
            <a:pPr algn="ctr"/>
            <a:r>
              <a:rPr lang="nl-BE" dirty="0"/>
              <a:t>Je gaat straks naar bed en terwijl je slaapt gebeurt er op eens een wonder!</a:t>
            </a:r>
          </a:p>
          <a:p>
            <a:pPr algn="ctr"/>
            <a:endParaRPr lang="nl-BE" dirty="0"/>
          </a:p>
          <a:p>
            <a:pPr algn="ctr"/>
            <a:endParaRPr lang="nl-BE" dirty="0"/>
          </a:p>
          <a:p>
            <a:pPr algn="ctr"/>
            <a:r>
              <a:rPr lang="nl-BE" dirty="0"/>
              <a:t>Je weet dit niet want je slaapt. Niemand heeft iets gemerkt…je voelt dat het anders is…</a:t>
            </a:r>
          </a:p>
          <a:p>
            <a:pPr algn="ctr"/>
            <a:endParaRPr lang="nl-BE" dirty="0"/>
          </a:p>
          <a:p>
            <a:pPr algn="ctr"/>
            <a:endParaRPr lang="nl-BE" dirty="0"/>
          </a:p>
          <a:p>
            <a:pPr algn="ctr"/>
            <a:r>
              <a:rPr lang="nl-BE" dirty="0"/>
              <a:t>Door het wonder ervaar je </a:t>
            </a:r>
            <a:r>
              <a:rPr lang="nl-BE" dirty="0">
                <a:solidFill>
                  <a:srgbClr val="FF0000"/>
                </a:solidFill>
              </a:rPr>
              <a:t>een </a:t>
            </a:r>
            <a:r>
              <a:rPr lang="nl-BE" sz="2000" dirty="0">
                <a:solidFill>
                  <a:srgbClr val="FF0000"/>
                </a:solidFill>
              </a:rPr>
              <a:t>voldoende ok dag!</a:t>
            </a:r>
          </a:p>
          <a:p>
            <a:pPr algn="ctr"/>
            <a:endParaRPr lang="nl-BE" sz="2000" dirty="0"/>
          </a:p>
          <a:p>
            <a:pPr algn="ctr"/>
            <a:endParaRPr lang="nl-BE" sz="2000" dirty="0"/>
          </a:p>
          <a:p>
            <a:pPr algn="ctr"/>
            <a:endParaRPr lang="nl-BE" dirty="0"/>
          </a:p>
          <a:p>
            <a:pPr algn="ctr"/>
            <a:r>
              <a:rPr lang="nl-BE" dirty="0"/>
              <a:t>Waar merk je aan dat het een voldoende ok dag is? Wat is er anders?</a:t>
            </a:r>
          </a:p>
          <a:p>
            <a:pPr algn="ctr"/>
            <a:endParaRPr lang="nl-BE" dirty="0"/>
          </a:p>
        </p:txBody>
      </p:sp>
    </p:spTree>
    <p:extLst>
      <p:ext uri="{BB962C8B-B14F-4D97-AF65-F5344CB8AC3E}">
        <p14:creationId xmlns:p14="http://schemas.microsoft.com/office/powerpoint/2010/main" val="2040146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Free Vraagteken Vector - (11.182 Gratis downloads)">
            <a:extLst>
              <a:ext uri="{FF2B5EF4-FFF2-40B4-BE49-F238E27FC236}">
                <a16:creationId xmlns:a16="http://schemas.microsoft.com/office/drawing/2014/main" id="{17ED0984-13B2-6368-E246-03F27C54FD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9739" y="914400"/>
            <a:ext cx="2144730" cy="1286838"/>
          </a:xfrm>
          <a:prstGeom prst="rect">
            <a:avLst/>
          </a:prstGeom>
          <a:noFill/>
          <a:extLst>
            <a:ext uri="{909E8E84-426E-40DD-AFC4-6F175D3DCCD1}">
              <a14:hiddenFill xmlns:a14="http://schemas.microsoft.com/office/drawing/2010/main">
                <a:solidFill>
                  <a:srgbClr val="FFFFFF"/>
                </a:solidFill>
              </a14:hiddenFill>
            </a:ext>
          </a:extLst>
        </p:spPr>
      </p:pic>
      <p:sp>
        <p:nvSpPr>
          <p:cNvPr id="4" name="Tijdelijke aanduiding voor tekst 3">
            <a:extLst>
              <a:ext uri="{FF2B5EF4-FFF2-40B4-BE49-F238E27FC236}">
                <a16:creationId xmlns:a16="http://schemas.microsoft.com/office/drawing/2014/main" id="{156253A8-35FC-BC1B-4197-1A24379C36A1}"/>
              </a:ext>
            </a:extLst>
          </p:cNvPr>
          <p:cNvSpPr>
            <a:spLocks noGrp="1"/>
          </p:cNvSpPr>
          <p:nvPr>
            <p:ph type="body" idx="1"/>
          </p:nvPr>
        </p:nvSpPr>
        <p:spPr>
          <a:xfrm>
            <a:off x="1278655" y="1443789"/>
            <a:ext cx="4109987" cy="4620127"/>
          </a:xfrm>
        </p:spPr>
        <p:txBody>
          <a:bodyPr>
            <a:normAutofit/>
          </a:bodyPr>
          <a:lstStyle/>
          <a:p>
            <a:r>
              <a:rPr lang="nl-BE" dirty="0">
                <a:solidFill>
                  <a:schemeClr val="tx1"/>
                </a:solidFill>
              </a:rPr>
              <a:t>DENK IN STILTE NA OVER WELKE VRAGEN JIJ STELT IN GESPREK MET JE KIND/JONGERE?</a:t>
            </a:r>
          </a:p>
        </p:txBody>
      </p:sp>
    </p:spTree>
    <p:extLst>
      <p:ext uri="{BB962C8B-B14F-4D97-AF65-F5344CB8AC3E}">
        <p14:creationId xmlns:p14="http://schemas.microsoft.com/office/powerpoint/2010/main" val="3615633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AB39D80E-C12B-E887-F62A-B9E563233D6A}"/>
              </a:ext>
            </a:extLst>
          </p:cNvPr>
          <p:cNvSpPr txBox="1"/>
          <p:nvPr/>
        </p:nvSpPr>
        <p:spPr>
          <a:xfrm>
            <a:off x="714674" y="594203"/>
            <a:ext cx="9276347" cy="1015663"/>
          </a:xfrm>
          <a:prstGeom prst="rect">
            <a:avLst/>
          </a:prstGeom>
          <a:noFill/>
        </p:spPr>
        <p:txBody>
          <a:bodyPr wrap="square">
            <a:spAutoFit/>
          </a:bodyPr>
          <a:lstStyle/>
          <a:p>
            <a:r>
              <a:rPr lang="nl-BE" sz="2000" dirty="0"/>
              <a:t>Ouders luisteren naar hun kinderen </a:t>
            </a:r>
          </a:p>
          <a:p>
            <a:endParaRPr lang="nl-BE" sz="2000" dirty="0"/>
          </a:p>
          <a:p>
            <a:r>
              <a:rPr lang="nl-BE" sz="2000" dirty="0"/>
              <a:t>4. Zoek verbinding met je kind/jongere door te ‘doen’</a:t>
            </a:r>
          </a:p>
        </p:txBody>
      </p:sp>
      <p:pic>
        <p:nvPicPr>
          <p:cNvPr id="3074" name="Picture 2" descr="Verbinding onderwijs en werkveld voor duurzame toekomst | TerraTechnica">
            <a:extLst>
              <a:ext uri="{FF2B5EF4-FFF2-40B4-BE49-F238E27FC236}">
                <a16:creationId xmlns:a16="http://schemas.microsoft.com/office/drawing/2014/main" id="{1B482022-DF3B-D810-CC61-F546B6BB04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1816" y="1768091"/>
            <a:ext cx="6388367" cy="4258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2833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Free Vraagteken Vector - (11.182 Gratis downloads)">
            <a:extLst>
              <a:ext uri="{FF2B5EF4-FFF2-40B4-BE49-F238E27FC236}">
                <a16:creationId xmlns:a16="http://schemas.microsoft.com/office/drawing/2014/main" id="{ACE7FFEE-7B6C-15F7-91A1-BF408066E2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9739" y="914400"/>
            <a:ext cx="2144730" cy="1286838"/>
          </a:xfrm>
          <a:prstGeom prst="rect">
            <a:avLst/>
          </a:prstGeom>
          <a:noFill/>
          <a:extLst>
            <a:ext uri="{909E8E84-426E-40DD-AFC4-6F175D3DCCD1}">
              <a14:hiddenFill xmlns:a14="http://schemas.microsoft.com/office/drawing/2010/main">
                <a:solidFill>
                  <a:srgbClr val="FFFFFF"/>
                </a:solidFill>
              </a14:hiddenFill>
            </a:ext>
          </a:extLst>
        </p:spPr>
      </p:pic>
      <p:sp>
        <p:nvSpPr>
          <p:cNvPr id="8" name="Tekstvak 7">
            <a:extLst>
              <a:ext uri="{FF2B5EF4-FFF2-40B4-BE49-F238E27FC236}">
                <a16:creationId xmlns:a16="http://schemas.microsoft.com/office/drawing/2014/main" id="{C4E0AC33-C15C-DA3E-4302-0BBA62CF4EFD}"/>
              </a:ext>
            </a:extLst>
          </p:cNvPr>
          <p:cNvSpPr txBox="1"/>
          <p:nvPr/>
        </p:nvSpPr>
        <p:spPr>
          <a:xfrm>
            <a:off x="962526" y="2906829"/>
            <a:ext cx="5431857" cy="1323439"/>
          </a:xfrm>
          <a:prstGeom prst="rect">
            <a:avLst/>
          </a:prstGeom>
          <a:noFill/>
        </p:spPr>
        <p:txBody>
          <a:bodyPr wrap="square">
            <a:spAutoFit/>
          </a:bodyPr>
          <a:lstStyle/>
          <a:p>
            <a:r>
              <a:rPr lang="nl-BE" sz="2000" dirty="0"/>
              <a:t>DENK IN STILTE NA OVER WELKE DINGEN JIJ KAN DOEN OM VERBINDING TE VINDEN MET JE ZOON OF DOCHTER EN ZOEK HET VOORAL NIET TE VER….</a:t>
            </a:r>
          </a:p>
        </p:txBody>
      </p:sp>
    </p:spTree>
    <p:extLst>
      <p:ext uri="{BB962C8B-B14F-4D97-AF65-F5344CB8AC3E}">
        <p14:creationId xmlns:p14="http://schemas.microsoft.com/office/powerpoint/2010/main" val="14276765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ED331DB5-908D-B5A2-4189-D62CB5690922}"/>
              </a:ext>
            </a:extLst>
          </p:cNvPr>
          <p:cNvSpPr txBox="1"/>
          <p:nvPr/>
        </p:nvSpPr>
        <p:spPr>
          <a:xfrm>
            <a:off x="580724" y="604176"/>
            <a:ext cx="10895798" cy="677108"/>
          </a:xfrm>
          <a:prstGeom prst="rect">
            <a:avLst/>
          </a:prstGeom>
          <a:noFill/>
        </p:spPr>
        <p:txBody>
          <a:bodyPr wrap="square">
            <a:spAutoFit/>
          </a:bodyPr>
          <a:lstStyle/>
          <a:p>
            <a:r>
              <a:rPr lang="nl-BE" sz="2000" dirty="0"/>
              <a:t>Kinderen luisteren naar hun ouders</a:t>
            </a:r>
          </a:p>
          <a:p>
            <a:endParaRPr lang="nl-BE" dirty="0"/>
          </a:p>
        </p:txBody>
      </p:sp>
      <p:pic>
        <p:nvPicPr>
          <p:cNvPr id="4" name="Afbeelding 3">
            <a:extLst>
              <a:ext uri="{FF2B5EF4-FFF2-40B4-BE49-F238E27FC236}">
                <a16:creationId xmlns:a16="http://schemas.microsoft.com/office/drawing/2014/main" id="{FE7E5C63-2AD6-5119-50FD-8EFF58614B7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2569" y="1229653"/>
            <a:ext cx="5164020" cy="4398693"/>
          </a:xfrm>
          <a:prstGeom prst="rect">
            <a:avLst/>
          </a:prstGeom>
          <a:noFill/>
          <a:ln>
            <a:noFill/>
          </a:ln>
        </p:spPr>
      </p:pic>
    </p:spTree>
    <p:extLst>
      <p:ext uri="{BB962C8B-B14F-4D97-AF65-F5344CB8AC3E}">
        <p14:creationId xmlns:p14="http://schemas.microsoft.com/office/powerpoint/2010/main" val="3200148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29744B1E-15EA-D1A8-3081-CDAAC4FA3D9A}"/>
              </a:ext>
            </a:extLst>
          </p:cNvPr>
          <p:cNvSpPr txBox="1"/>
          <p:nvPr/>
        </p:nvSpPr>
        <p:spPr>
          <a:xfrm>
            <a:off x="750770" y="587141"/>
            <a:ext cx="10135402" cy="584775"/>
          </a:xfrm>
          <a:prstGeom prst="rect">
            <a:avLst/>
          </a:prstGeom>
          <a:noFill/>
        </p:spPr>
        <p:txBody>
          <a:bodyPr wrap="square" rtlCol="0">
            <a:spAutoFit/>
          </a:bodyPr>
          <a:lstStyle/>
          <a:p>
            <a:r>
              <a:rPr lang="nl-BE" sz="3200" dirty="0"/>
              <a:t>Complimenteren en valoriseren</a:t>
            </a:r>
          </a:p>
        </p:txBody>
      </p:sp>
      <p:pic>
        <p:nvPicPr>
          <p:cNvPr id="5" name="Afbeelding 4">
            <a:extLst>
              <a:ext uri="{FF2B5EF4-FFF2-40B4-BE49-F238E27FC236}">
                <a16:creationId xmlns:a16="http://schemas.microsoft.com/office/drawing/2014/main" id="{58AF04FF-EB41-5AF4-57DF-B583F1363149}"/>
              </a:ext>
            </a:extLst>
          </p:cNvPr>
          <p:cNvPicPr>
            <a:picLocks noChangeAspect="1"/>
          </p:cNvPicPr>
          <p:nvPr/>
        </p:nvPicPr>
        <p:blipFill>
          <a:blip r:embed="rId2"/>
          <a:stretch>
            <a:fillRect/>
          </a:stretch>
        </p:blipFill>
        <p:spPr>
          <a:xfrm>
            <a:off x="2521819" y="1614368"/>
            <a:ext cx="5971774" cy="4228016"/>
          </a:xfrm>
          <a:prstGeom prst="rect">
            <a:avLst/>
          </a:prstGeom>
        </p:spPr>
      </p:pic>
    </p:spTree>
    <p:extLst>
      <p:ext uri="{BB962C8B-B14F-4D97-AF65-F5344CB8AC3E}">
        <p14:creationId xmlns:p14="http://schemas.microsoft.com/office/powerpoint/2010/main" val="2021820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31630E75-C8B8-9225-7C6C-61C6934306C4}"/>
              </a:ext>
            </a:extLst>
          </p:cNvPr>
          <p:cNvSpPr txBox="1"/>
          <p:nvPr/>
        </p:nvSpPr>
        <p:spPr>
          <a:xfrm>
            <a:off x="808522" y="231006"/>
            <a:ext cx="8402855" cy="5478423"/>
          </a:xfrm>
          <a:prstGeom prst="rect">
            <a:avLst/>
          </a:prstGeom>
          <a:noFill/>
        </p:spPr>
        <p:txBody>
          <a:bodyPr wrap="square" rtlCol="0">
            <a:spAutoFit/>
          </a:bodyPr>
          <a:lstStyle/>
          <a:p>
            <a:r>
              <a:rPr lang="nl-BE" sz="2000" dirty="0"/>
              <a:t>Bedanken</a:t>
            </a:r>
          </a:p>
          <a:p>
            <a:r>
              <a:rPr lang="nl-BE" sz="1000" dirty="0"/>
              <a:t> Wat fijn dat je kamer hebt opgeruimd!</a:t>
            </a:r>
          </a:p>
          <a:p>
            <a:r>
              <a:rPr lang="nl-BE" sz="1000" dirty="0"/>
              <a:t> Bedankt dat je jouw kleine zus hebt geholpen met je huiswerk!</a:t>
            </a:r>
          </a:p>
          <a:p>
            <a:endParaRPr lang="nl-BE" sz="2000" dirty="0"/>
          </a:p>
          <a:p>
            <a:r>
              <a:rPr lang="nl-BE" sz="2000" dirty="0"/>
              <a:t>Het roddel-compliment</a:t>
            </a:r>
          </a:p>
          <a:p>
            <a:r>
              <a:rPr lang="nl-BE" sz="1000" dirty="0"/>
              <a:t> Papa maakt een lovende opmerking over haar zoon tegen mama die net  thuis komt.</a:t>
            </a:r>
          </a:p>
          <a:p>
            <a:r>
              <a:rPr lang="nl-BE" sz="1000" dirty="0"/>
              <a:t>Leerkracht Engels tegen een leerling; je wiskunde-leerkracht vertelde dat je je wiskunde-examen goed gemaakt hebt.</a:t>
            </a:r>
          </a:p>
          <a:p>
            <a:endParaRPr lang="nl-BE" sz="2000" dirty="0"/>
          </a:p>
          <a:p>
            <a:r>
              <a:rPr lang="nl-BE" sz="2000" dirty="0"/>
              <a:t>Het non-verbale compliment</a:t>
            </a:r>
          </a:p>
          <a:p>
            <a:r>
              <a:rPr lang="nl-BE" sz="1000" dirty="0"/>
              <a:t>Een foto of post-it aan de deur van de dingen die je kind goed doet</a:t>
            </a:r>
          </a:p>
          <a:p>
            <a:r>
              <a:rPr lang="nl-BE" sz="1000" dirty="0"/>
              <a:t>Een high five geven</a:t>
            </a:r>
          </a:p>
          <a:p>
            <a:endParaRPr lang="nl-BE" sz="2000" dirty="0"/>
          </a:p>
          <a:p>
            <a:r>
              <a:rPr lang="nl-BE" sz="2000" dirty="0"/>
              <a:t>Het vraag-compliment – een vraag stellen is meestal een nog effectievere manier</a:t>
            </a:r>
          </a:p>
          <a:p>
            <a:r>
              <a:rPr lang="nl-BE" sz="1000" dirty="0"/>
              <a:t>Mama tegen kind; je hebt al je huiswerk al gemaakt, ik weet dat dit niet gemakkelijk  is, hoe heb je dit gedaan?</a:t>
            </a:r>
          </a:p>
          <a:p>
            <a:endParaRPr lang="nl-BE" sz="2000" dirty="0"/>
          </a:p>
          <a:p>
            <a:r>
              <a:rPr lang="nl-BE" sz="2000" dirty="0"/>
              <a:t>Het bijna geslaagd-compliment</a:t>
            </a:r>
          </a:p>
          <a:p>
            <a:r>
              <a:rPr lang="nl-BE" sz="1000" dirty="0"/>
              <a:t>Je hebt je best gedaan, de volgende keer, zal het jou zeker lukken!</a:t>
            </a:r>
          </a:p>
          <a:p>
            <a:r>
              <a:rPr lang="nl-BE" sz="1000" dirty="0"/>
              <a:t>Ouder tegen een puber; ik vind het echt fijn dat je nadenkt hoe je jouw cijfers kan verbeteren, dat is al een eerste goede stap.</a:t>
            </a:r>
          </a:p>
          <a:p>
            <a:endParaRPr lang="nl-BE" sz="2000" dirty="0"/>
          </a:p>
          <a:p>
            <a:r>
              <a:rPr lang="nl-BE" sz="2000" dirty="0"/>
              <a:t>Het speelse compliment</a:t>
            </a:r>
          </a:p>
          <a:p>
            <a:r>
              <a:rPr lang="nl-BE" sz="1000" dirty="0"/>
              <a:t>Tante tegen haar neefje: ik hoop dat niemand ontdekt heeft dat jij zo handig bent, want ik ben volwassen en ik kan dat nog niet eens.</a:t>
            </a:r>
          </a:p>
        </p:txBody>
      </p:sp>
    </p:spTree>
    <p:extLst>
      <p:ext uri="{BB962C8B-B14F-4D97-AF65-F5344CB8AC3E}">
        <p14:creationId xmlns:p14="http://schemas.microsoft.com/office/powerpoint/2010/main" val="2408068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D2C651F1-9AFE-CB83-3BEA-E3CF30290507}"/>
              </a:ext>
            </a:extLst>
          </p:cNvPr>
          <p:cNvPicPr>
            <a:picLocks noChangeAspect="1"/>
          </p:cNvPicPr>
          <p:nvPr/>
        </p:nvPicPr>
        <p:blipFill>
          <a:blip r:embed="rId2"/>
          <a:stretch>
            <a:fillRect/>
          </a:stretch>
        </p:blipFill>
        <p:spPr>
          <a:xfrm>
            <a:off x="8574733" y="697134"/>
            <a:ext cx="2145978" cy="1286367"/>
          </a:xfrm>
          <a:prstGeom prst="rect">
            <a:avLst/>
          </a:prstGeom>
        </p:spPr>
      </p:pic>
      <p:sp>
        <p:nvSpPr>
          <p:cNvPr id="3" name="Tekstvak 2">
            <a:extLst>
              <a:ext uri="{FF2B5EF4-FFF2-40B4-BE49-F238E27FC236}">
                <a16:creationId xmlns:a16="http://schemas.microsoft.com/office/drawing/2014/main" id="{047DBAAD-1E40-9E3C-D950-9191E6E6B622}"/>
              </a:ext>
            </a:extLst>
          </p:cNvPr>
          <p:cNvSpPr txBox="1"/>
          <p:nvPr/>
        </p:nvSpPr>
        <p:spPr>
          <a:xfrm>
            <a:off x="1212782" y="2967335"/>
            <a:ext cx="6025415" cy="923330"/>
          </a:xfrm>
          <a:prstGeom prst="rect">
            <a:avLst/>
          </a:prstGeom>
          <a:noFill/>
        </p:spPr>
        <p:txBody>
          <a:bodyPr wrap="square" rtlCol="0">
            <a:spAutoFit/>
          </a:bodyPr>
          <a:lstStyle/>
          <a:p>
            <a:r>
              <a:rPr lang="nl-BE" dirty="0"/>
              <a:t>Denk eens in stilte na  hoeveel complimentjes jij geeft aan je gezinsleden? Kan je de dit ook visualiseren en ergens vastleggen</a:t>
            </a:r>
          </a:p>
        </p:txBody>
      </p:sp>
    </p:spTree>
    <p:extLst>
      <p:ext uri="{BB962C8B-B14F-4D97-AF65-F5344CB8AC3E}">
        <p14:creationId xmlns:p14="http://schemas.microsoft.com/office/powerpoint/2010/main" val="3728356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111072-3A12-6FBB-5F81-BE28297FCA1D}"/>
              </a:ext>
            </a:extLst>
          </p:cNvPr>
          <p:cNvSpPr>
            <a:spLocks noGrp="1"/>
          </p:cNvSpPr>
          <p:nvPr>
            <p:ph type="title"/>
          </p:nvPr>
        </p:nvSpPr>
        <p:spPr>
          <a:xfrm>
            <a:off x="587959" y="685800"/>
            <a:ext cx="8132529" cy="373245"/>
          </a:xfrm>
        </p:spPr>
        <p:txBody>
          <a:bodyPr>
            <a:normAutofit fontScale="90000"/>
          </a:bodyPr>
          <a:lstStyle/>
          <a:p>
            <a:r>
              <a:rPr lang="nl-BE" sz="2800" dirty="0"/>
              <a:t>Keuzes </a:t>
            </a:r>
            <a:r>
              <a:rPr lang="nl-BE" sz="2800" dirty="0" err="1"/>
              <a:t>OntDEKKEN</a:t>
            </a:r>
            <a:endParaRPr lang="nl-BE" sz="2800" dirty="0"/>
          </a:p>
        </p:txBody>
      </p:sp>
      <p:pic>
        <p:nvPicPr>
          <p:cNvPr id="4" name="Tijdelijke aanduiding voor inhoud 3">
            <a:extLst>
              <a:ext uri="{FF2B5EF4-FFF2-40B4-BE49-F238E27FC236}">
                <a16:creationId xmlns:a16="http://schemas.microsoft.com/office/drawing/2014/main" id="{60FE4196-32C2-35F0-C728-0510A80C30E0}"/>
              </a:ext>
            </a:extLst>
          </p:cNvPr>
          <p:cNvPicPr>
            <a:picLocks noGrp="1" noChangeAspect="1"/>
          </p:cNvPicPr>
          <p:nvPr>
            <p:ph idx="1"/>
          </p:nvPr>
        </p:nvPicPr>
        <p:blipFill>
          <a:blip r:embed="rId2"/>
          <a:stretch>
            <a:fillRect/>
          </a:stretch>
        </p:blipFill>
        <p:spPr>
          <a:xfrm>
            <a:off x="8720488" y="1776317"/>
            <a:ext cx="2145978" cy="1286367"/>
          </a:xfrm>
          <a:prstGeom prst="rect">
            <a:avLst/>
          </a:prstGeom>
        </p:spPr>
      </p:pic>
      <p:sp>
        <p:nvSpPr>
          <p:cNvPr id="6" name="Tekstvak 5">
            <a:extLst>
              <a:ext uri="{FF2B5EF4-FFF2-40B4-BE49-F238E27FC236}">
                <a16:creationId xmlns:a16="http://schemas.microsoft.com/office/drawing/2014/main" id="{7A6BFDF9-7D52-436B-5116-28459FA584A9}"/>
              </a:ext>
            </a:extLst>
          </p:cNvPr>
          <p:cNvSpPr txBox="1"/>
          <p:nvPr/>
        </p:nvSpPr>
        <p:spPr>
          <a:xfrm>
            <a:off x="895150" y="3320716"/>
            <a:ext cx="4754880" cy="1200329"/>
          </a:xfrm>
          <a:prstGeom prst="rect">
            <a:avLst/>
          </a:prstGeom>
          <a:noFill/>
        </p:spPr>
        <p:txBody>
          <a:bodyPr wrap="square" rtlCol="0">
            <a:spAutoFit/>
          </a:bodyPr>
          <a:lstStyle/>
          <a:p>
            <a:r>
              <a:rPr lang="nl-BE" dirty="0"/>
              <a:t>Denk eens na of jij je kinderen veel keuzes laat maken? Bij wat mogen ze in jullie gezin kiezen en bij wat niet?</a:t>
            </a:r>
          </a:p>
          <a:p>
            <a:endParaRPr lang="nl-BE" dirty="0"/>
          </a:p>
        </p:txBody>
      </p:sp>
    </p:spTree>
    <p:extLst>
      <p:ext uri="{BB962C8B-B14F-4D97-AF65-F5344CB8AC3E}">
        <p14:creationId xmlns:p14="http://schemas.microsoft.com/office/powerpoint/2010/main" val="226172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E8B58A-177B-798B-B123-4D438B64530B}"/>
              </a:ext>
            </a:extLst>
          </p:cNvPr>
          <p:cNvSpPr>
            <a:spLocks noGrp="1"/>
          </p:cNvSpPr>
          <p:nvPr>
            <p:ph type="title"/>
          </p:nvPr>
        </p:nvSpPr>
        <p:spPr>
          <a:xfrm>
            <a:off x="539833" y="617977"/>
            <a:ext cx="11507788" cy="922066"/>
          </a:xfrm>
        </p:spPr>
        <p:txBody>
          <a:bodyPr>
            <a:normAutofit fontScale="90000"/>
          </a:bodyPr>
          <a:lstStyle/>
          <a:p>
            <a:r>
              <a:rPr lang="nl-BE" dirty="0" err="1"/>
              <a:t>GRENZeN</a:t>
            </a:r>
            <a:r>
              <a:rPr lang="nl-BE" dirty="0"/>
              <a:t> MAAR BEHOUD een </a:t>
            </a:r>
            <a:r>
              <a:rPr lang="nl-BE" dirty="0" err="1"/>
              <a:t>OPLosSINGSGERIchte</a:t>
            </a:r>
            <a:r>
              <a:rPr lang="nl-BE" dirty="0"/>
              <a:t> </a:t>
            </a:r>
            <a:r>
              <a:rPr lang="nl-BE" dirty="0" err="1"/>
              <a:t>MInDSET</a:t>
            </a:r>
            <a:endParaRPr lang="nl-BE" dirty="0"/>
          </a:p>
        </p:txBody>
      </p:sp>
      <p:sp>
        <p:nvSpPr>
          <p:cNvPr id="3" name="Tijdelijke aanduiding voor inhoud 2">
            <a:extLst>
              <a:ext uri="{FF2B5EF4-FFF2-40B4-BE49-F238E27FC236}">
                <a16:creationId xmlns:a16="http://schemas.microsoft.com/office/drawing/2014/main" id="{27C7913E-FA94-2FBD-948E-C525F0E0FEF3}"/>
              </a:ext>
            </a:extLst>
          </p:cNvPr>
          <p:cNvSpPr>
            <a:spLocks noGrp="1"/>
          </p:cNvSpPr>
          <p:nvPr>
            <p:ph idx="1"/>
          </p:nvPr>
        </p:nvSpPr>
        <p:spPr>
          <a:xfrm>
            <a:off x="539833" y="2002055"/>
            <a:ext cx="9653321" cy="4052236"/>
          </a:xfrm>
        </p:spPr>
        <p:txBody>
          <a:bodyPr>
            <a:normAutofit/>
          </a:bodyPr>
          <a:lstStyle/>
          <a:p>
            <a:r>
              <a:rPr lang="nl-BE" dirty="0">
                <a:solidFill>
                  <a:schemeClr val="tx1"/>
                </a:solidFill>
              </a:rPr>
              <a:t>Autoritaire opvoedingsstijl </a:t>
            </a:r>
            <a:r>
              <a:rPr lang="nl-BE" dirty="0" err="1">
                <a:solidFill>
                  <a:schemeClr val="tx1"/>
                </a:solidFill>
              </a:rPr>
              <a:t>vs</a:t>
            </a:r>
            <a:r>
              <a:rPr lang="nl-BE" dirty="0">
                <a:solidFill>
                  <a:schemeClr val="tx1"/>
                </a:solidFill>
              </a:rPr>
              <a:t> mild ouderschap / democratisch ouderschap</a:t>
            </a:r>
          </a:p>
          <a:p>
            <a:endParaRPr lang="nl-BE" dirty="0">
              <a:solidFill>
                <a:schemeClr val="tx1"/>
              </a:solidFill>
            </a:endParaRPr>
          </a:p>
          <a:p>
            <a:r>
              <a:rPr lang="nl-BE" dirty="0">
                <a:solidFill>
                  <a:schemeClr val="tx1"/>
                </a:solidFill>
              </a:rPr>
              <a:t>Vergelijk met een voetbalveld (</a:t>
            </a:r>
            <a:r>
              <a:rPr lang="nl-BE" dirty="0" err="1">
                <a:solidFill>
                  <a:schemeClr val="tx1"/>
                </a:solidFill>
              </a:rPr>
              <a:t>cfr</a:t>
            </a:r>
            <a:r>
              <a:rPr lang="nl-BE" dirty="0">
                <a:solidFill>
                  <a:schemeClr val="tx1"/>
                </a:solidFill>
              </a:rPr>
              <a:t> veilig nest met duidelijke leiding)</a:t>
            </a:r>
          </a:p>
          <a:p>
            <a:pPr marL="0" indent="0">
              <a:buNone/>
            </a:pPr>
            <a:endParaRPr lang="nl-BE" dirty="0">
              <a:solidFill>
                <a:schemeClr val="tx1"/>
              </a:solidFill>
            </a:endParaRPr>
          </a:p>
          <a:p>
            <a:r>
              <a:rPr lang="nl-BE" dirty="0">
                <a:solidFill>
                  <a:schemeClr val="tx1"/>
                </a:solidFill>
                <a:effectLst/>
                <a:latin typeface="Bahnschrift Light SemiCondensed" panose="020B0502040204020203" pitchFamily="34" charset="0"/>
                <a:ea typeface="Times New Roman" panose="02020603050405020304" pitchFamily="18" charset="0"/>
                <a:cs typeface="Times New Roman" panose="02020603050405020304" pitchFamily="18" charset="0"/>
              </a:rPr>
              <a:t>Kinderen hebben grenzen nodig om zich tegen te kunnen verzetten. Dit verzet en het overtreden hoort bij de normale ontwikkeling en het groot worden.</a:t>
            </a:r>
            <a:endParaRPr lang="nl-BE" dirty="0">
              <a:solidFill>
                <a:schemeClr val="tx1"/>
              </a:solidFill>
            </a:endParaRPr>
          </a:p>
          <a:p>
            <a:endParaRPr lang="nl-BE" dirty="0">
              <a:solidFill>
                <a:schemeClr val="tx1"/>
              </a:solidFill>
            </a:endParaRPr>
          </a:p>
          <a:p>
            <a:r>
              <a:rPr lang="nl-BE" dirty="0">
                <a:solidFill>
                  <a:schemeClr val="tx1"/>
                </a:solidFill>
              </a:rPr>
              <a:t>Visualiseer afspraken of giet het in een contract &amp; kies hierbij je ‘</a:t>
            </a:r>
            <a:r>
              <a:rPr lang="nl-BE" dirty="0" err="1">
                <a:solidFill>
                  <a:schemeClr val="tx1"/>
                </a:solidFill>
              </a:rPr>
              <a:t>struggles</a:t>
            </a:r>
            <a:r>
              <a:rPr lang="nl-BE" dirty="0"/>
              <a:t>’</a:t>
            </a:r>
          </a:p>
          <a:p>
            <a:endParaRPr lang="nl-BE" dirty="0"/>
          </a:p>
          <a:p>
            <a:pPr marL="0" indent="0">
              <a:buNone/>
            </a:pPr>
            <a:endParaRPr lang="nl-BE" dirty="0"/>
          </a:p>
        </p:txBody>
      </p:sp>
      <p:pic>
        <p:nvPicPr>
          <p:cNvPr id="4" name="Afbeelding 3">
            <a:extLst>
              <a:ext uri="{FF2B5EF4-FFF2-40B4-BE49-F238E27FC236}">
                <a16:creationId xmlns:a16="http://schemas.microsoft.com/office/drawing/2014/main" id="{1D607C57-54AD-D7CE-4F27-A1FF45E1DE92}"/>
              </a:ext>
            </a:extLst>
          </p:cNvPr>
          <p:cNvPicPr>
            <a:picLocks noChangeAspect="1"/>
          </p:cNvPicPr>
          <p:nvPr/>
        </p:nvPicPr>
        <p:blipFill>
          <a:blip r:embed="rId2"/>
          <a:stretch>
            <a:fillRect/>
          </a:stretch>
        </p:blipFill>
        <p:spPr>
          <a:xfrm>
            <a:off x="9461634" y="2378110"/>
            <a:ext cx="1982804" cy="1316487"/>
          </a:xfrm>
          <a:prstGeom prst="rect">
            <a:avLst/>
          </a:prstGeom>
        </p:spPr>
      </p:pic>
    </p:spTree>
    <p:extLst>
      <p:ext uri="{BB962C8B-B14F-4D97-AF65-F5344CB8AC3E}">
        <p14:creationId xmlns:p14="http://schemas.microsoft.com/office/powerpoint/2010/main" val="12900518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inhoud 3">
            <a:extLst>
              <a:ext uri="{FF2B5EF4-FFF2-40B4-BE49-F238E27FC236}">
                <a16:creationId xmlns:a16="http://schemas.microsoft.com/office/drawing/2014/main" id="{A7FF16A6-C417-29B4-1B16-9079E05A8DCD}"/>
              </a:ext>
            </a:extLst>
          </p:cNvPr>
          <p:cNvPicPr>
            <a:picLocks noGrp="1" noChangeAspect="1"/>
          </p:cNvPicPr>
          <p:nvPr>
            <p:ph idx="1"/>
          </p:nvPr>
        </p:nvPicPr>
        <p:blipFill>
          <a:blip r:embed="rId2"/>
          <a:stretch>
            <a:fillRect/>
          </a:stretch>
        </p:blipFill>
        <p:spPr>
          <a:xfrm>
            <a:off x="9451451" y="694953"/>
            <a:ext cx="2145978" cy="1286367"/>
          </a:xfrm>
          <a:prstGeom prst="rect">
            <a:avLst/>
          </a:prstGeom>
        </p:spPr>
      </p:pic>
      <p:sp>
        <p:nvSpPr>
          <p:cNvPr id="6" name="Tekstvak 5">
            <a:extLst>
              <a:ext uri="{FF2B5EF4-FFF2-40B4-BE49-F238E27FC236}">
                <a16:creationId xmlns:a16="http://schemas.microsoft.com/office/drawing/2014/main" id="{6D94572E-9C23-C718-0F95-871B74D855C6}"/>
              </a:ext>
            </a:extLst>
          </p:cNvPr>
          <p:cNvSpPr txBox="1"/>
          <p:nvPr/>
        </p:nvSpPr>
        <p:spPr>
          <a:xfrm>
            <a:off x="1116531" y="3429000"/>
            <a:ext cx="7892715" cy="1200329"/>
          </a:xfrm>
          <a:prstGeom prst="rect">
            <a:avLst/>
          </a:prstGeom>
          <a:noFill/>
        </p:spPr>
        <p:txBody>
          <a:bodyPr wrap="square" rtlCol="0">
            <a:spAutoFit/>
          </a:bodyPr>
          <a:lstStyle/>
          <a:p>
            <a:r>
              <a:rPr lang="nl-BE" dirty="0"/>
              <a:t>Denk in stilte na of de afspraken in jullie gezin duidelijk zijn? Bv. zijn er afspraken rond schermvrije tijd en schermtijd en zijn de consequenties ook duidelijk als ze worden overtreden?</a:t>
            </a:r>
          </a:p>
          <a:p>
            <a:endParaRPr lang="nl-BE" dirty="0"/>
          </a:p>
        </p:txBody>
      </p:sp>
    </p:spTree>
    <p:extLst>
      <p:ext uri="{BB962C8B-B14F-4D97-AF65-F5344CB8AC3E}">
        <p14:creationId xmlns:p14="http://schemas.microsoft.com/office/powerpoint/2010/main" val="8628892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86DE67-D4A1-10F4-D634-BBB39AEE3963}"/>
              </a:ext>
            </a:extLst>
          </p:cNvPr>
          <p:cNvSpPr>
            <a:spLocks noGrp="1"/>
          </p:cNvSpPr>
          <p:nvPr>
            <p:ph type="title"/>
          </p:nvPr>
        </p:nvSpPr>
        <p:spPr>
          <a:xfrm>
            <a:off x="684212" y="596767"/>
            <a:ext cx="8737349" cy="587141"/>
          </a:xfrm>
        </p:spPr>
        <p:txBody>
          <a:bodyPr>
            <a:normAutofit/>
          </a:bodyPr>
          <a:lstStyle/>
          <a:p>
            <a:r>
              <a:rPr lang="nl-BE" sz="3200" dirty="0"/>
              <a:t>ZELFZORG Als OUDER….</a:t>
            </a:r>
          </a:p>
        </p:txBody>
      </p:sp>
      <p:sp>
        <p:nvSpPr>
          <p:cNvPr id="3" name="Tijdelijke aanduiding voor inhoud 2">
            <a:extLst>
              <a:ext uri="{FF2B5EF4-FFF2-40B4-BE49-F238E27FC236}">
                <a16:creationId xmlns:a16="http://schemas.microsoft.com/office/drawing/2014/main" id="{BA312ECF-2B3C-354B-8FDE-41C02331DEB9}"/>
              </a:ext>
            </a:extLst>
          </p:cNvPr>
          <p:cNvSpPr>
            <a:spLocks noGrp="1"/>
          </p:cNvSpPr>
          <p:nvPr>
            <p:ph idx="1"/>
          </p:nvPr>
        </p:nvSpPr>
        <p:spPr>
          <a:xfrm>
            <a:off x="684212" y="2136808"/>
            <a:ext cx="8534400" cy="2164259"/>
          </a:xfrm>
        </p:spPr>
        <p:txBody>
          <a:bodyPr>
            <a:noAutofit/>
          </a:bodyPr>
          <a:lstStyle/>
          <a:p>
            <a:r>
              <a:rPr lang="nl-BE" dirty="0">
                <a:solidFill>
                  <a:schemeClr val="tx1"/>
                </a:solidFill>
              </a:rPr>
              <a:t>Opvoeden is topsport….</a:t>
            </a:r>
          </a:p>
          <a:p>
            <a:endParaRPr lang="nl-BE" dirty="0">
              <a:solidFill>
                <a:schemeClr val="tx1"/>
              </a:solidFill>
            </a:endParaRPr>
          </a:p>
          <a:p>
            <a:endParaRPr lang="nl-BE" dirty="0">
              <a:solidFill>
                <a:schemeClr val="tx1"/>
              </a:solidFill>
            </a:endParaRPr>
          </a:p>
          <a:p>
            <a:endParaRPr lang="nl-BE" dirty="0">
              <a:solidFill>
                <a:schemeClr val="tx1"/>
              </a:solidFill>
            </a:endParaRPr>
          </a:p>
          <a:p>
            <a:endParaRPr lang="nl-BE" dirty="0">
              <a:solidFill>
                <a:schemeClr val="tx1"/>
              </a:solidFill>
            </a:endParaRPr>
          </a:p>
          <a:p>
            <a:endParaRPr lang="nl-BE" dirty="0">
              <a:solidFill>
                <a:schemeClr val="tx1"/>
              </a:solidFill>
            </a:endParaRPr>
          </a:p>
          <a:p>
            <a:endParaRPr lang="nl-BE" dirty="0">
              <a:solidFill>
                <a:schemeClr val="tx1"/>
              </a:solidFill>
            </a:endParaRPr>
          </a:p>
          <a:p>
            <a:r>
              <a:rPr lang="nl-BE" dirty="0">
                <a:solidFill>
                  <a:schemeClr val="tx1"/>
                </a:solidFill>
              </a:rPr>
              <a:t>We kunnen pas goed voor onze kadetten zorgen, als we goed voor ons zelf zorgen!</a:t>
            </a:r>
          </a:p>
        </p:txBody>
      </p:sp>
      <p:pic>
        <p:nvPicPr>
          <p:cNvPr id="4" name="Afbeelding 3">
            <a:extLst>
              <a:ext uri="{FF2B5EF4-FFF2-40B4-BE49-F238E27FC236}">
                <a16:creationId xmlns:a16="http://schemas.microsoft.com/office/drawing/2014/main" id="{7A784C6E-9D79-16A2-8686-974F5411E3E5}"/>
              </a:ext>
            </a:extLst>
          </p:cNvPr>
          <p:cNvPicPr>
            <a:picLocks noChangeAspect="1"/>
          </p:cNvPicPr>
          <p:nvPr/>
        </p:nvPicPr>
        <p:blipFill>
          <a:blip r:embed="rId2"/>
          <a:stretch>
            <a:fillRect/>
          </a:stretch>
        </p:blipFill>
        <p:spPr>
          <a:xfrm>
            <a:off x="2842661" y="1832710"/>
            <a:ext cx="3429000" cy="2571750"/>
          </a:xfrm>
          <a:prstGeom prst="rect">
            <a:avLst/>
          </a:prstGeom>
        </p:spPr>
      </p:pic>
    </p:spTree>
    <p:extLst>
      <p:ext uri="{BB962C8B-B14F-4D97-AF65-F5344CB8AC3E}">
        <p14:creationId xmlns:p14="http://schemas.microsoft.com/office/powerpoint/2010/main" val="1233398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7FC1BFC6-92EB-AC83-1407-E72F7A4AFEEC}"/>
              </a:ext>
            </a:extLst>
          </p:cNvPr>
          <p:cNvSpPr txBox="1"/>
          <p:nvPr/>
        </p:nvSpPr>
        <p:spPr>
          <a:xfrm>
            <a:off x="1126156" y="327259"/>
            <a:ext cx="10337532" cy="5909310"/>
          </a:xfrm>
          <a:prstGeom prst="rect">
            <a:avLst/>
          </a:prstGeom>
          <a:noFill/>
        </p:spPr>
        <p:txBody>
          <a:bodyPr wrap="square" rtlCol="0">
            <a:spAutoFit/>
          </a:bodyPr>
          <a:lstStyle/>
          <a:p>
            <a:endParaRPr lang="nl-BE" dirty="0"/>
          </a:p>
          <a:p>
            <a:r>
              <a:rPr lang="nl-BE" dirty="0"/>
              <a:t>Luister naar een fragment uit een ‘gewone’  dag van een mama….</a:t>
            </a:r>
          </a:p>
          <a:p>
            <a:r>
              <a:rPr lang="nl-BE" dirty="0"/>
              <a:t>Herkenbaar?</a:t>
            </a:r>
          </a:p>
          <a:p>
            <a:endParaRPr lang="nl-BE" dirty="0"/>
          </a:p>
          <a:p>
            <a:r>
              <a:rPr lang="nl-BE" dirty="0"/>
              <a:t>Wat is zelfzorg?</a:t>
            </a:r>
          </a:p>
          <a:p>
            <a:r>
              <a:rPr lang="nl-BE" dirty="0"/>
              <a:t>Inspiratiebron: boek Zelfzorg is het begin van alles… Nina </a:t>
            </a:r>
            <a:r>
              <a:rPr lang="nl-BE" dirty="0" err="1"/>
              <a:t>Mouton</a:t>
            </a:r>
            <a:endParaRPr lang="nl-BE" dirty="0"/>
          </a:p>
          <a:p>
            <a:endParaRPr lang="nl-BE" dirty="0"/>
          </a:p>
          <a:p>
            <a:endParaRPr lang="nl-BE" dirty="0"/>
          </a:p>
          <a:p>
            <a:pPr marL="342900" indent="-342900">
              <a:buAutoNum type="arabicPeriod"/>
            </a:pPr>
            <a:r>
              <a:rPr lang="nl-BE" dirty="0"/>
              <a:t>Zelfzorg is luisteren naar je lichaam – stil staan bij wat je voelt en bij wat je nodig hebt</a:t>
            </a:r>
          </a:p>
          <a:p>
            <a:pPr marL="342900" indent="-342900">
              <a:buAutoNum type="arabicPeriod"/>
            </a:pPr>
            <a:endParaRPr lang="nl-BE" dirty="0"/>
          </a:p>
          <a:p>
            <a:pPr marL="342900" indent="-342900">
              <a:buAutoNum type="arabicPeriod"/>
            </a:pPr>
            <a:r>
              <a:rPr lang="nl-BE" dirty="0"/>
              <a:t>Zelfzorg is ook hulp durven te vragen</a:t>
            </a:r>
          </a:p>
          <a:p>
            <a:pPr marL="342900" indent="-342900">
              <a:buAutoNum type="arabicPeriod"/>
            </a:pPr>
            <a:endParaRPr lang="nl-BE" dirty="0"/>
          </a:p>
          <a:p>
            <a:pPr marL="342900" indent="-342900">
              <a:buAutoNum type="arabicPeriod"/>
            </a:pPr>
            <a:r>
              <a:rPr lang="nl-BE" dirty="0"/>
              <a:t>Zelfzorg is verbinden met jezelf</a:t>
            </a:r>
          </a:p>
          <a:p>
            <a:pPr marL="342900" indent="-342900">
              <a:buAutoNum type="arabicPeriod"/>
            </a:pPr>
            <a:endParaRPr lang="nl-BE" dirty="0"/>
          </a:p>
          <a:p>
            <a:pPr marL="342900" indent="-342900">
              <a:buAutoNum type="arabicPeriod"/>
            </a:pPr>
            <a:r>
              <a:rPr lang="nl-BE" dirty="0"/>
              <a:t>Zelfzorg is eerlijk zijn tegen jezelf – luisteren als er een stemmetje zegt, je gaat over je grenzen</a:t>
            </a:r>
          </a:p>
          <a:p>
            <a:pPr marL="342900" indent="-342900">
              <a:buAutoNum type="arabicPeriod"/>
            </a:pPr>
            <a:endParaRPr lang="nl-BE" dirty="0"/>
          </a:p>
          <a:p>
            <a:pPr marL="342900" indent="-342900">
              <a:buAutoNum type="arabicPeriod"/>
            </a:pPr>
            <a:r>
              <a:rPr lang="nl-BE" dirty="0"/>
              <a:t>Zelfzorg is keuzes maken – jij beslist hoe je reageert en je hoeft echt niet over je grenzen te gaan om aardig gevonden te zijn – er moet minder dan we allemaal denken</a:t>
            </a:r>
          </a:p>
          <a:p>
            <a:pPr marL="342900" indent="-342900">
              <a:buAutoNum type="arabicPeriod"/>
            </a:pPr>
            <a:endParaRPr lang="nl-BE" dirty="0"/>
          </a:p>
          <a:p>
            <a:pPr marL="342900" indent="-342900">
              <a:buAutoNum type="arabicPeriod"/>
            </a:pPr>
            <a:r>
              <a:rPr lang="nl-BE" dirty="0"/>
              <a:t>Zelfzorg is een proces – vergelijk niet té vaak met anderen</a:t>
            </a:r>
          </a:p>
        </p:txBody>
      </p:sp>
    </p:spTree>
    <p:extLst>
      <p:ext uri="{BB962C8B-B14F-4D97-AF65-F5344CB8AC3E}">
        <p14:creationId xmlns:p14="http://schemas.microsoft.com/office/powerpoint/2010/main" val="23558617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562C9BBB-20A7-CEE1-9149-64C9738AF613}"/>
              </a:ext>
            </a:extLst>
          </p:cNvPr>
          <p:cNvSpPr txBox="1"/>
          <p:nvPr/>
        </p:nvSpPr>
        <p:spPr>
          <a:xfrm>
            <a:off x="529389" y="471638"/>
            <a:ext cx="11059428" cy="8402300"/>
          </a:xfrm>
          <a:prstGeom prst="rect">
            <a:avLst/>
          </a:prstGeom>
          <a:noFill/>
        </p:spPr>
        <p:txBody>
          <a:bodyPr wrap="square" rtlCol="0">
            <a:spAutoFit/>
          </a:bodyPr>
          <a:lstStyle/>
          <a:p>
            <a:r>
              <a:rPr lang="nl-BE" dirty="0"/>
              <a:t>Wat is zelfzorg niet?</a:t>
            </a:r>
          </a:p>
          <a:p>
            <a:endParaRPr lang="nl-BE" dirty="0"/>
          </a:p>
          <a:p>
            <a:endParaRPr lang="nl-BE" dirty="0"/>
          </a:p>
          <a:p>
            <a:r>
              <a:rPr lang="nl-BE" dirty="0"/>
              <a:t>1. Wie aan zelfzorg doet, is lui en labiel</a:t>
            </a:r>
          </a:p>
          <a:p>
            <a:endParaRPr lang="nl-BE" dirty="0"/>
          </a:p>
          <a:p>
            <a:r>
              <a:rPr lang="nl-BE" dirty="0"/>
              <a:t>2. Zorgen voor jezelf is egoïstisch</a:t>
            </a:r>
          </a:p>
          <a:p>
            <a:endParaRPr lang="nl-BE" dirty="0"/>
          </a:p>
          <a:p>
            <a:r>
              <a:rPr lang="nl-BE" dirty="0"/>
              <a:t>3. Door zelfzorg belast je anderen</a:t>
            </a:r>
          </a:p>
          <a:p>
            <a:endParaRPr lang="nl-BE" dirty="0"/>
          </a:p>
          <a:p>
            <a:r>
              <a:rPr lang="nl-BE" dirty="0"/>
              <a:t>4. Jij hebt geen recht op zelfzorg</a:t>
            </a:r>
          </a:p>
          <a:p>
            <a:endParaRPr lang="nl-BE" dirty="0"/>
          </a:p>
          <a:p>
            <a:r>
              <a:rPr lang="nl-BE" dirty="0"/>
              <a:t>5. Zelfzorg is gemakkelijk </a:t>
            </a:r>
          </a:p>
          <a:p>
            <a:endParaRPr lang="nl-BE" dirty="0"/>
          </a:p>
          <a:p>
            <a:r>
              <a:rPr lang="nl-BE" dirty="0"/>
              <a:t>6. Als ik voor mezelf zorg dan gaan de mensen mij niet meer liefhebben.</a:t>
            </a:r>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p:txBody>
      </p:sp>
    </p:spTree>
    <p:extLst>
      <p:ext uri="{BB962C8B-B14F-4D97-AF65-F5344CB8AC3E}">
        <p14:creationId xmlns:p14="http://schemas.microsoft.com/office/powerpoint/2010/main" val="3400989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23E064F0-B382-A1DA-97F5-F7AEEAED20A4}"/>
              </a:ext>
            </a:extLst>
          </p:cNvPr>
          <p:cNvSpPr txBox="1"/>
          <p:nvPr/>
        </p:nvSpPr>
        <p:spPr>
          <a:xfrm>
            <a:off x="721894" y="250257"/>
            <a:ext cx="10385659" cy="6093976"/>
          </a:xfrm>
          <a:prstGeom prst="rect">
            <a:avLst/>
          </a:prstGeom>
          <a:noFill/>
        </p:spPr>
        <p:txBody>
          <a:bodyPr wrap="square" rtlCol="0">
            <a:spAutoFit/>
          </a:bodyPr>
          <a:lstStyle/>
          <a:p>
            <a:r>
              <a:rPr lang="nl-BE" dirty="0"/>
              <a:t>Concrete tips – Nee</a:t>
            </a:r>
          </a:p>
          <a:p>
            <a:r>
              <a:rPr lang="nl-BE" dirty="0"/>
              <a:t>Inspiratie – Ja</a:t>
            </a:r>
          </a:p>
          <a:p>
            <a:endParaRPr lang="nl-BE" dirty="0"/>
          </a:p>
          <a:p>
            <a:r>
              <a:rPr lang="nl-BE" sz="1600" dirty="0"/>
              <a:t>Bekijk in je agenda hoeveel me-time jij hebt per week? Plan jouw me-time moment op voorhand in </a:t>
            </a:r>
            <a:r>
              <a:rPr lang="nl-BE" sz="1600" dirty="0" err="1"/>
              <a:t>in</a:t>
            </a:r>
            <a:r>
              <a:rPr lang="nl-BE" sz="1600" dirty="0"/>
              <a:t> je agenda</a:t>
            </a:r>
          </a:p>
          <a:p>
            <a:endParaRPr lang="nl-BE" sz="1600" dirty="0"/>
          </a:p>
          <a:p>
            <a:r>
              <a:rPr lang="nl-BE" sz="1600" dirty="0"/>
              <a:t>Als iemand om je heen extra zorg vraagt, is het niet eenvoudig om ook aan jezelf te denken. Natuurlijk is het mooi dat je de zorgende rol </a:t>
            </a:r>
            <a:r>
              <a:rPr lang="nl-BE" sz="1600"/>
              <a:t>opneemt, </a:t>
            </a:r>
            <a:r>
              <a:rPr lang="nl-BE" sz="1600" dirty="0"/>
              <a:t>onderschat niet hoeveel energie dat van jou vraagt.</a:t>
            </a:r>
          </a:p>
          <a:p>
            <a:endParaRPr lang="nl-BE" sz="1600" dirty="0"/>
          </a:p>
          <a:p>
            <a:r>
              <a:rPr lang="nl-BE" sz="1600" dirty="0"/>
              <a:t>Nee bedankt, twee eenvoudige woorden die we toch bijzonder moeilijk over onze lippen krijgen. Kun jij nee zeggen als iemand iets van jou vraagt? Nee tegen dat avondje weg met vrienden, omdat jij liever rustig in de zetel wil liggen. Het is ok, om nu en dan nee te zeggen.</a:t>
            </a:r>
          </a:p>
          <a:p>
            <a:endParaRPr lang="nl-BE" sz="1600" dirty="0"/>
          </a:p>
          <a:p>
            <a:r>
              <a:rPr lang="nl-BE" sz="1600" dirty="0"/>
              <a:t>Stel een lijstje samen met jou energiegevers en dingen waar jij blij van wordt.</a:t>
            </a:r>
          </a:p>
          <a:p>
            <a:endParaRPr lang="nl-BE" sz="1600" dirty="0"/>
          </a:p>
          <a:p>
            <a:r>
              <a:rPr lang="nl-BE" sz="1600" dirty="0"/>
              <a:t>De balans werk en gezin staat bij velen soms onder druk. Hoe zit dat bij jou? Is dit in evenwicht? Praat hierover met je partner…</a:t>
            </a:r>
          </a:p>
          <a:p>
            <a:endParaRPr lang="nl-BE" sz="1600" dirty="0"/>
          </a:p>
          <a:p>
            <a:r>
              <a:rPr lang="nl-BE" sz="1600" dirty="0"/>
              <a:t>Geniet als de kinderen thuis zijn, maar geniet er ook van als ze uit huis zijn. Dan is dit onmiddellijk wat q-time met je partner of wat me time voor jezelf. Met volle batterijen ben je nu </a:t>
            </a:r>
            <a:r>
              <a:rPr lang="nl-BE" sz="1600" dirty="0" err="1"/>
              <a:t>éénmal</a:t>
            </a:r>
            <a:r>
              <a:rPr lang="nl-BE" sz="1600" dirty="0"/>
              <a:t> beter bestand tegen de gezinsdrukte.</a:t>
            </a:r>
          </a:p>
          <a:p>
            <a:endParaRPr lang="nl-BE" sz="1600" dirty="0"/>
          </a:p>
          <a:p>
            <a:r>
              <a:rPr lang="nl-BE" sz="1600" dirty="0"/>
              <a:t>Sta eens stil bij het zinnetje; MOET ik dit nu doen? Moet IK dit nu doen? Moet ik DIT nu doen? Moet ik dit NU doen?</a:t>
            </a:r>
          </a:p>
        </p:txBody>
      </p:sp>
    </p:spTree>
    <p:extLst>
      <p:ext uri="{BB962C8B-B14F-4D97-AF65-F5344CB8AC3E}">
        <p14:creationId xmlns:p14="http://schemas.microsoft.com/office/powerpoint/2010/main" val="21308163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No description available.">
            <a:extLst>
              <a:ext uri="{FF2B5EF4-FFF2-40B4-BE49-F238E27FC236}">
                <a16:creationId xmlns:a16="http://schemas.microsoft.com/office/drawing/2014/main" id="{680BE14E-0D81-D93C-FA50-2AEDFA5875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5887" y="3099335"/>
            <a:ext cx="6762972" cy="3342740"/>
          </a:xfrm>
          <a:prstGeom prst="rect">
            <a:avLst/>
          </a:prstGeom>
          <a:noFill/>
          <a:extLst>
            <a:ext uri="{909E8E84-426E-40DD-AFC4-6F175D3DCCD1}">
              <a14:hiddenFill xmlns:a14="http://schemas.microsoft.com/office/drawing/2010/main">
                <a:solidFill>
                  <a:srgbClr val="FFFFFF"/>
                </a:solidFill>
              </a14:hiddenFill>
            </a:ext>
          </a:extLst>
        </p:spPr>
      </p:pic>
      <p:pic>
        <p:nvPicPr>
          <p:cNvPr id="4" name="Afbeelding 3">
            <a:extLst>
              <a:ext uri="{FF2B5EF4-FFF2-40B4-BE49-F238E27FC236}">
                <a16:creationId xmlns:a16="http://schemas.microsoft.com/office/drawing/2014/main" id="{3DA67C2D-CCA4-8A74-1A27-42A39B4C61D6}"/>
              </a:ext>
            </a:extLst>
          </p:cNvPr>
          <p:cNvPicPr>
            <a:picLocks noChangeAspect="1"/>
          </p:cNvPicPr>
          <p:nvPr/>
        </p:nvPicPr>
        <p:blipFill>
          <a:blip r:embed="rId3"/>
          <a:stretch>
            <a:fillRect/>
          </a:stretch>
        </p:blipFill>
        <p:spPr>
          <a:xfrm>
            <a:off x="269507" y="962527"/>
            <a:ext cx="5345229" cy="4008922"/>
          </a:xfrm>
          <a:prstGeom prst="rect">
            <a:avLst/>
          </a:prstGeom>
        </p:spPr>
      </p:pic>
      <p:sp>
        <p:nvSpPr>
          <p:cNvPr id="6" name="Tekstvak 5">
            <a:extLst>
              <a:ext uri="{FF2B5EF4-FFF2-40B4-BE49-F238E27FC236}">
                <a16:creationId xmlns:a16="http://schemas.microsoft.com/office/drawing/2014/main" id="{B2690AF4-CDBA-5EC0-2D15-DDD0A0E3BFF0}"/>
              </a:ext>
            </a:extLst>
          </p:cNvPr>
          <p:cNvSpPr txBox="1"/>
          <p:nvPr/>
        </p:nvSpPr>
        <p:spPr>
          <a:xfrm flipH="1">
            <a:off x="6096000" y="237013"/>
            <a:ext cx="4917706" cy="2862322"/>
          </a:xfrm>
          <a:prstGeom prst="rect">
            <a:avLst/>
          </a:prstGeom>
          <a:noFill/>
        </p:spPr>
        <p:txBody>
          <a:bodyPr wrap="square" rtlCol="0">
            <a:spAutoFit/>
          </a:bodyPr>
          <a:lstStyle/>
          <a:p>
            <a:r>
              <a:rPr lang="nl-BE" dirty="0"/>
              <a:t>Sta individueel stil bij 2 principes waar je deze maand extra aandacht wil geven in jouw gezin. Deel dit met de mensen van je tafel en geef concreet voorbeelden hoe je dit zal aanpakken…</a:t>
            </a:r>
          </a:p>
          <a:p>
            <a:endParaRPr lang="nl-BE" dirty="0"/>
          </a:p>
          <a:p>
            <a:r>
              <a:rPr lang="nl-BE" dirty="0"/>
              <a:t>Na deze bespreking delen we nog even in groep wat we bijleerden en hoe we aan de slag gaan met het oplossingsgericht gedachtengoed….</a:t>
            </a:r>
          </a:p>
        </p:txBody>
      </p:sp>
    </p:spTree>
    <p:extLst>
      <p:ext uri="{BB962C8B-B14F-4D97-AF65-F5344CB8AC3E}">
        <p14:creationId xmlns:p14="http://schemas.microsoft.com/office/powerpoint/2010/main" val="33884609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 description available.">
            <a:extLst>
              <a:ext uri="{FF2B5EF4-FFF2-40B4-BE49-F238E27FC236}">
                <a16:creationId xmlns:a16="http://schemas.microsoft.com/office/drawing/2014/main" id="{6250DE75-1F24-CD59-7541-9B8BA2779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748362"/>
            <a:ext cx="4015339" cy="5560997"/>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492885E1-9BF8-8D39-A119-77DB22EB847D}"/>
              </a:ext>
            </a:extLst>
          </p:cNvPr>
          <p:cNvSpPr txBox="1"/>
          <p:nvPr/>
        </p:nvSpPr>
        <p:spPr>
          <a:xfrm>
            <a:off x="357738" y="3888606"/>
            <a:ext cx="3136233" cy="1754326"/>
          </a:xfrm>
          <a:prstGeom prst="rect">
            <a:avLst/>
          </a:prstGeom>
          <a:noFill/>
        </p:spPr>
        <p:txBody>
          <a:bodyPr wrap="square" rtlCol="0">
            <a:spAutoFit/>
          </a:bodyPr>
          <a:lstStyle/>
          <a:p>
            <a:endParaRPr lang="nl-BE" dirty="0"/>
          </a:p>
          <a:p>
            <a:r>
              <a:rPr lang="nl-BE" dirty="0"/>
              <a:t>Dank voor jullie aandacht en ik wens jullie een mooie reis toe met jullie bagage!</a:t>
            </a:r>
          </a:p>
          <a:p>
            <a:endParaRPr lang="nl-BE" dirty="0"/>
          </a:p>
          <a:p>
            <a:r>
              <a:rPr lang="nl-BE" dirty="0"/>
              <a:t>Annelies</a:t>
            </a:r>
          </a:p>
        </p:txBody>
      </p:sp>
    </p:spTree>
    <p:extLst>
      <p:ext uri="{BB962C8B-B14F-4D97-AF65-F5344CB8AC3E}">
        <p14:creationId xmlns:p14="http://schemas.microsoft.com/office/powerpoint/2010/main" val="3460434847"/>
      </p:ext>
    </p:extLst>
  </p:cSld>
  <p:clrMapOvr>
    <a:masterClrMapping/>
  </p:clrMapOvr>
</p:sld>
</file>

<file path=ppt/theme/theme1.xml><?xml version="1.0" encoding="utf-8"?>
<a:theme xmlns:a="http://schemas.openxmlformats.org/drawingml/2006/main" name="Segment">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18001</TotalTime>
  <Words>1577</Words>
  <Application>Microsoft Office PowerPoint</Application>
  <PresentationFormat>Breedbeeld</PresentationFormat>
  <Paragraphs>193</Paragraphs>
  <Slides>32</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32</vt:i4>
      </vt:variant>
    </vt:vector>
  </HeadingPairs>
  <TitlesOfParts>
    <vt:vector size="37" baseType="lpstr">
      <vt:lpstr>Bahnschrift Light SemiCondensed</vt:lpstr>
      <vt:lpstr>Calibri</vt:lpstr>
      <vt:lpstr>Century Gothic</vt:lpstr>
      <vt:lpstr>Wingdings 3</vt:lpstr>
      <vt:lpstr>Segment</vt:lpstr>
      <vt:lpstr>OPLOSSINGSGERICHT OPVOEDEN, HOE DOE JE DAT?</vt:lpstr>
      <vt:lpstr>Wie Ben IK…</vt:lpstr>
      <vt:lpstr>INLEIDEND WOORDJE…</vt:lpstr>
      <vt:lpstr>OPLOSSINGSGERICHT OPVOEDEN – BAGAGE…</vt:lpstr>
      <vt:lpstr>PowerPoint-presentatie</vt:lpstr>
      <vt:lpstr>FOCUS OP WAT GOED GAAT…</vt:lpstr>
      <vt:lpstr>PowerPoint-presentatie</vt:lpstr>
      <vt:lpstr>LUISTEREN IN 2 richtingen… </vt:lpstr>
      <vt:lpstr>Artikel de MORGEN, JAnuARI 2023. ‘Nu even niet jongen, papa zit op zijn smartphone; ouders en hun schermgedrag.’</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Keuzes OntDEKKEN</vt:lpstr>
      <vt:lpstr>GRENZeN MAAR BEHOUD een OPLosSINGSGERIchte MInDSET</vt:lpstr>
      <vt:lpstr>PowerPoint-presentatie</vt:lpstr>
      <vt:lpstr>ZELFZORG Als OUDER….</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OPLOSSINGSGERICHT OPVOEDEN, HOE DOE JE DAT?</dc:title>
  <dc:creator>Annelies Vanpeteghem</dc:creator>
  <cp:lastModifiedBy>Annelies Vanpeteghem</cp:lastModifiedBy>
  <cp:revision>10</cp:revision>
  <cp:lastPrinted>2023-03-05T16:16:19Z</cp:lastPrinted>
  <dcterms:created xsi:type="dcterms:W3CDTF">2023-02-19T14:37:57Z</dcterms:created>
  <dcterms:modified xsi:type="dcterms:W3CDTF">2023-04-23T15:44:04Z</dcterms:modified>
</cp:coreProperties>
</file>